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59"/>
  </p:notesMasterIdLst>
  <p:sldIdLst>
    <p:sldId id="256" r:id="rId2"/>
    <p:sldId id="418" r:id="rId3"/>
    <p:sldId id="297" r:id="rId4"/>
    <p:sldId id="409" r:id="rId5"/>
    <p:sldId id="410" r:id="rId6"/>
    <p:sldId id="411" r:id="rId7"/>
    <p:sldId id="359" r:id="rId8"/>
    <p:sldId id="412" r:id="rId9"/>
    <p:sldId id="413" r:id="rId10"/>
    <p:sldId id="414" r:id="rId11"/>
    <p:sldId id="415" r:id="rId12"/>
    <p:sldId id="416" r:id="rId13"/>
    <p:sldId id="355" r:id="rId14"/>
    <p:sldId id="356" r:id="rId15"/>
    <p:sldId id="361" r:id="rId16"/>
    <p:sldId id="362" r:id="rId17"/>
    <p:sldId id="363" r:id="rId18"/>
    <p:sldId id="364" r:id="rId19"/>
    <p:sldId id="365" r:id="rId20"/>
    <p:sldId id="366" r:id="rId21"/>
    <p:sldId id="367" r:id="rId22"/>
    <p:sldId id="368" r:id="rId23"/>
    <p:sldId id="369" r:id="rId24"/>
    <p:sldId id="370" r:id="rId25"/>
    <p:sldId id="371" r:id="rId26"/>
    <p:sldId id="372" r:id="rId27"/>
    <p:sldId id="373" r:id="rId28"/>
    <p:sldId id="374" r:id="rId29"/>
    <p:sldId id="375" r:id="rId30"/>
    <p:sldId id="376" r:id="rId31"/>
    <p:sldId id="377" r:id="rId32"/>
    <p:sldId id="378" r:id="rId33"/>
    <p:sldId id="379" r:id="rId34"/>
    <p:sldId id="380" r:id="rId35"/>
    <p:sldId id="381" r:id="rId36"/>
    <p:sldId id="382" r:id="rId37"/>
    <p:sldId id="383" r:id="rId38"/>
    <p:sldId id="384" r:id="rId39"/>
    <p:sldId id="386" r:id="rId40"/>
    <p:sldId id="385" r:id="rId41"/>
    <p:sldId id="387" r:id="rId42"/>
    <p:sldId id="388" r:id="rId43"/>
    <p:sldId id="389" r:id="rId44"/>
    <p:sldId id="390" r:id="rId45"/>
    <p:sldId id="391" r:id="rId46"/>
    <p:sldId id="392" r:id="rId47"/>
    <p:sldId id="393" r:id="rId48"/>
    <p:sldId id="394" r:id="rId49"/>
    <p:sldId id="395" r:id="rId50"/>
    <p:sldId id="405" r:id="rId51"/>
    <p:sldId id="417" r:id="rId52"/>
    <p:sldId id="398" r:id="rId53"/>
    <p:sldId id="399" r:id="rId54"/>
    <p:sldId id="400" r:id="rId55"/>
    <p:sldId id="401" r:id="rId56"/>
    <p:sldId id="402" r:id="rId57"/>
    <p:sldId id="403" r:id="rId58"/>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1893"/>
    <a:srgbClr val="FFFF99"/>
    <a:srgbClr val="CCFFCC"/>
    <a:srgbClr val="CCECFF"/>
    <a:srgbClr val="FFCCCC"/>
    <a:srgbClr val="FF8AD8"/>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淡色スタイル 1 - アクセント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26" autoAdjust="0"/>
    <p:restoredTop sz="94660"/>
  </p:normalViewPr>
  <p:slideViewPr>
    <p:cSldViewPr snapToGrid="0">
      <p:cViewPr varScale="1">
        <p:scale>
          <a:sx n="126" d="100"/>
          <a:sy n="126" d="100"/>
        </p:scale>
        <p:origin x="1864" y="19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8D1B20-A248-FB47-8240-73C0C5F47C9D}" type="datetimeFigureOut">
              <a:t>2025/11/3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FA746F-AF1F-C048-A2ED-B38EF01E9631}" type="slidenum">
              <a:t>‹#›</a:t>
            </a:fld>
            <a:endParaRPr kumimoji="1" lang="ja-JP" altLang="en-US"/>
          </a:p>
        </p:txBody>
      </p:sp>
    </p:spTree>
    <p:extLst>
      <p:ext uri="{BB962C8B-B14F-4D97-AF65-F5344CB8AC3E}">
        <p14:creationId xmlns:p14="http://schemas.microsoft.com/office/powerpoint/2010/main" val="4255976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7" name="テキスト プレースホルダー 6">
            <a:extLst>
              <a:ext uri="{FF2B5EF4-FFF2-40B4-BE49-F238E27FC236}">
                <a16:creationId xmlns:a16="http://schemas.microsoft.com/office/drawing/2014/main" id="{1977278B-6103-7448-8885-11FCA29D84A1}"/>
              </a:ext>
            </a:extLst>
          </p:cNvPr>
          <p:cNvSpPr>
            <a:spLocks noGrp="1"/>
          </p:cNvSpPr>
          <p:nvPr>
            <p:ph type="body" sz="quarter" idx="10"/>
          </p:nvPr>
        </p:nvSpPr>
        <p:spPr>
          <a:xfrm>
            <a:off x="0" y="190133"/>
            <a:ext cx="9144000" cy="754062"/>
          </a:xfrm>
          <a:prstGeom prst="rect">
            <a:avLst/>
          </a:prstGeom>
        </p:spPr>
        <p:txBody>
          <a:bodyPr/>
          <a:lstStyle>
            <a:lvl1pPr marL="0" indent="0" algn="ctr">
              <a:buNone/>
              <a:defRPr sz="4000">
                <a:ln>
                  <a:solidFill>
                    <a:srgbClr val="011893"/>
                  </a:solidFill>
                </a:ln>
              </a:defRPr>
            </a:lvl1pPr>
          </a:lstStyle>
          <a:p>
            <a:endParaRPr kumimoji="1" lang="ja-JP" altLang="en-US"/>
          </a:p>
        </p:txBody>
      </p:sp>
      <p:sp>
        <p:nvSpPr>
          <p:cNvPr id="6" name="円/楕円 3">
            <a:extLst>
              <a:ext uri="{FF2B5EF4-FFF2-40B4-BE49-F238E27FC236}">
                <a16:creationId xmlns:a16="http://schemas.microsoft.com/office/drawing/2014/main" id="{487F8E9E-2412-46EC-98D7-79D3FF31255F}"/>
              </a:ext>
            </a:extLst>
          </p:cNvPr>
          <p:cNvSpPr/>
          <p:nvPr userDrawn="1"/>
        </p:nvSpPr>
        <p:spPr>
          <a:xfrm>
            <a:off x="8532440" y="6237312"/>
            <a:ext cx="531173" cy="531173"/>
          </a:xfrm>
          <a:prstGeom prst="ellipse">
            <a:avLst/>
          </a:prstGeom>
          <a:solidFill>
            <a:schemeClr val="bg1">
              <a:lumMod val="7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1050">
              <a:latin typeface="+mj-ea"/>
              <a:ea typeface="+mj-ea"/>
            </a:endParaRPr>
          </a:p>
        </p:txBody>
      </p:sp>
      <p:sp>
        <p:nvSpPr>
          <p:cNvPr id="8" name="テキスト ボックス 7">
            <a:extLst>
              <a:ext uri="{FF2B5EF4-FFF2-40B4-BE49-F238E27FC236}">
                <a16:creationId xmlns:a16="http://schemas.microsoft.com/office/drawing/2014/main" id="{67889554-4F08-4BCC-A76B-18FB5F2766B3}"/>
              </a:ext>
            </a:extLst>
          </p:cNvPr>
          <p:cNvSpPr txBox="1"/>
          <p:nvPr userDrawn="1"/>
        </p:nvSpPr>
        <p:spPr>
          <a:xfrm>
            <a:off x="8491428" y="6270575"/>
            <a:ext cx="401072" cy="307777"/>
          </a:xfrm>
          <a:prstGeom prst="rect">
            <a:avLst/>
          </a:prstGeom>
          <a:noFill/>
        </p:spPr>
        <p:txBody>
          <a:bodyPr wrap="none" rtlCol="0">
            <a:spAutoFit/>
          </a:bodyPr>
          <a:lstStyle/>
          <a:p>
            <a:pPr algn="ctr"/>
            <a:fld id="{E8E17320-8F29-C346-80F3-7693511BE498}" type="slidenum">
              <a:rPr kumimoji="1" lang="ja-JP" altLang="en-US" sz="1400"/>
              <a:pPr algn="ctr"/>
              <a:t>‹#›</a:t>
            </a:fld>
            <a:endParaRPr kumimoji="1" lang="ja-JP" altLang="en-US" sz="1400" dirty="0"/>
          </a:p>
        </p:txBody>
      </p:sp>
      <p:sp>
        <p:nvSpPr>
          <p:cNvPr id="9" name="弦 8">
            <a:extLst>
              <a:ext uri="{FF2B5EF4-FFF2-40B4-BE49-F238E27FC236}">
                <a16:creationId xmlns:a16="http://schemas.microsoft.com/office/drawing/2014/main" id="{F11AA314-EB24-44EB-A852-674DA52458DB}"/>
              </a:ext>
            </a:extLst>
          </p:cNvPr>
          <p:cNvSpPr/>
          <p:nvPr userDrawn="1"/>
        </p:nvSpPr>
        <p:spPr>
          <a:xfrm rot="15300000">
            <a:off x="8520720" y="6221077"/>
            <a:ext cx="565274" cy="565274"/>
          </a:xfrm>
          <a:prstGeom prst="chord">
            <a:avLst>
              <a:gd name="adj1" fmla="val 2700000"/>
              <a:gd name="adj2" fmla="val 14142403"/>
            </a:avLst>
          </a:prstGeom>
          <a:solidFill>
            <a:schemeClr val="bg1">
              <a:lumMod val="6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B1D6D61-20B2-4D37-BE12-D11D0A62A47D}"/>
              </a:ext>
            </a:extLst>
          </p:cNvPr>
          <p:cNvSpPr txBox="1"/>
          <p:nvPr userDrawn="1"/>
        </p:nvSpPr>
        <p:spPr>
          <a:xfrm>
            <a:off x="8717317" y="6437838"/>
            <a:ext cx="383438" cy="307777"/>
          </a:xfrm>
          <a:prstGeom prst="rect">
            <a:avLst/>
          </a:prstGeom>
          <a:noFill/>
        </p:spPr>
        <p:txBody>
          <a:bodyPr wrap="none" rtlCol="0">
            <a:spAutoFit/>
          </a:bodyPr>
          <a:lstStyle/>
          <a:p>
            <a:pPr algn="ctr"/>
            <a:r>
              <a:rPr kumimoji="1" lang="en-US" altLang="ja-JP" sz="1400" dirty="0"/>
              <a:t>57</a:t>
            </a:r>
            <a:endParaRPr kumimoji="1" lang="ja-JP" altLang="en-US" sz="1400" dirty="0"/>
          </a:p>
        </p:txBody>
      </p:sp>
    </p:spTree>
    <p:extLst>
      <p:ext uri="{BB962C8B-B14F-4D97-AF65-F5344CB8AC3E}">
        <p14:creationId xmlns:p14="http://schemas.microsoft.com/office/powerpoint/2010/main" val="238478159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9306940"/>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ctr" defTabSz="914400" rtl="0" eaLnBrk="1" latinLnBrk="0" hangingPunct="1">
        <a:lnSpc>
          <a:spcPct val="90000"/>
        </a:lnSpc>
        <a:spcBef>
          <a:spcPct val="0"/>
        </a:spcBef>
        <a:buNone/>
        <a:defRPr kumimoji="1"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1.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4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27.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27.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13.png"/></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36C4099E-EB60-DC4F-967D-225ED88E614D}"/>
              </a:ext>
            </a:extLst>
          </p:cNvPr>
          <p:cNvSpPr txBox="1"/>
          <p:nvPr/>
        </p:nvSpPr>
        <p:spPr>
          <a:xfrm>
            <a:off x="107504" y="1268760"/>
            <a:ext cx="8892480" cy="707886"/>
          </a:xfrm>
          <a:prstGeom prst="rect">
            <a:avLst/>
          </a:prstGeom>
          <a:noFill/>
        </p:spPr>
        <p:txBody>
          <a:bodyPr wrap="square" rtlCol="0">
            <a:spAutoFit/>
          </a:bodyPr>
          <a:lstStyle/>
          <a:p>
            <a:pPr algn="ctr"/>
            <a:r>
              <a:rPr lang="ja-JP" altLang="en-US" sz="4000" dirty="0">
                <a:solidFill>
                  <a:srgbClr val="011893"/>
                </a:solidFill>
              </a:rPr>
              <a:t>演習：</a:t>
            </a:r>
            <a:r>
              <a:rPr lang="en-US" altLang="ja-JP" sz="4000" dirty="0">
                <a:solidFill>
                  <a:srgbClr val="011893"/>
                </a:solidFill>
              </a:rPr>
              <a:t>GitHub</a:t>
            </a:r>
            <a:r>
              <a:rPr lang="ja-JP" altLang="en-US" sz="4000" dirty="0">
                <a:solidFill>
                  <a:srgbClr val="011893"/>
                </a:solidFill>
              </a:rPr>
              <a:t>の操作</a:t>
            </a:r>
            <a:r>
              <a:rPr lang="en-US" altLang="ja-JP" sz="4000" dirty="0">
                <a:solidFill>
                  <a:srgbClr val="011893"/>
                </a:solidFill>
              </a:rPr>
              <a:t>(</a:t>
            </a:r>
            <a:r>
              <a:rPr lang="ja-JP" altLang="en-US" sz="4000" dirty="0">
                <a:solidFill>
                  <a:srgbClr val="011893"/>
                </a:solidFill>
              </a:rPr>
              <a:t>基本編</a:t>
            </a:r>
            <a:r>
              <a:rPr lang="en-US" altLang="ja-JP" sz="4000" dirty="0">
                <a:solidFill>
                  <a:srgbClr val="011893"/>
                </a:solidFill>
              </a:rPr>
              <a:t>)</a:t>
            </a:r>
          </a:p>
        </p:txBody>
      </p:sp>
      <p:sp>
        <p:nvSpPr>
          <p:cNvPr id="5" name="テキスト ボックス 4">
            <a:extLst>
              <a:ext uri="{FF2B5EF4-FFF2-40B4-BE49-F238E27FC236}">
                <a16:creationId xmlns:a16="http://schemas.microsoft.com/office/drawing/2014/main" id="{DF6FF3F0-B80E-4A32-A410-E1A4C3A7A116}"/>
              </a:ext>
            </a:extLst>
          </p:cNvPr>
          <p:cNvSpPr txBox="1"/>
          <p:nvPr/>
        </p:nvSpPr>
        <p:spPr>
          <a:xfrm>
            <a:off x="3704546" y="5314568"/>
            <a:ext cx="5416868" cy="461665"/>
          </a:xfrm>
          <a:prstGeom prst="rect">
            <a:avLst/>
          </a:prstGeom>
          <a:noFill/>
        </p:spPr>
        <p:txBody>
          <a:bodyPr wrap="none" rtlCol="0">
            <a:spAutoFit/>
          </a:bodyPr>
          <a:lstStyle/>
          <a:p>
            <a:r>
              <a:rPr lang="ja-JP" altLang="en-US" sz="2400" dirty="0"/>
              <a:t>慶應義塾大学理工学部物理情報工学科</a:t>
            </a:r>
            <a:endParaRPr lang="en-US" altLang="ja-JP" sz="2400" dirty="0"/>
          </a:p>
        </p:txBody>
      </p:sp>
      <p:sp>
        <p:nvSpPr>
          <p:cNvPr id="6" name="テキスト ボックス 5">
            <a:extLst>
              <a:ext uri="{FF2B5EF4-FFF2-40B4-BE49-F238E27FC236}">
                <a16:creationId xmlns:a16="http://schemas.microsoft.com/office/drawing/2014/main" id="{94A82E08-1852-476D-B582-C7C001BDD60A}"/>
              </a:ext>
            </a:extLst>
          </p:cNvPr>
          <p:cNvSpPr txBox="1"/>
          <p:nvPr/>
        </p:nvSpPr>
        <p:spPr>
          <a:xfrm>
            <a:off x="8249826" y="5733256"/>
            <a:ext cx="800219" cy="461665"/>
          </a:xfrm>
          <a:prstGeom prst="rect">
            <a:avLst/>
          </a:prstGeom>
          <a:noFill/>
        </p:spPr>
        <p:txBody>
          <a:bodyPr wrap="none" rtlCol="0">
            <a:spAutoFit/>
          </a:bodyPr>
          <a:lstStyle/>
          <a:p>
            <a:r>
              <a:rPr lang="ja-JP" altLang="en-US" sz="2400" dirty="0"/>
              <a:t>渡辺</a:t>
            </a:r>
            <a:endParaRPr lang="en-US" altLang="ja-JP" sz="2400" dirty="0"/>
          </a:p>
        </p:txBody>
      </p:sp>
      <p:sp>
        <p:nvSpPr>
          <p:cNvPr id="7" name="テキスト ボックス 6">
            <a:extLst>
              <a:ext uri="{FF2B5EF4-FFF2-40B4-BE49-F238E27FC236}">
                <a16:creationId xmlns:a16="http://schemas.microsoft.com/office/drawing/2014/main" id="{68784A41-7BD6-4EEF-8757-F034BFDF9755}"/>
              </a:ext>
            </a:extLst>
          </p:cNvPr>
          <p:cNvSpPr txBox="1"/>
          <p:nvPr/>
        </p:nvSpPr>
        <p:spPr>
          <a:xfrm>
            <a:off x="107504" y="116632"/>
            <a:ext cx="5109091" cy="461665"/>
          </a:xfrm>
          <a:prstGeom prst="rect">
            <a:avLst/>
          </a:prstGeom>
          <a:noFill/>
        </p:spPr>
        <p:txBody>
          <a:bodyPr wrap="none" rtlCol="0">
            <a:spAutoFit/>
          </a:bodyPr>
          <a:lstStyle/>
          <a:p>
            <a:r>
              <a:rPr lang="ja-JP" altLang="en-US" sz="2400" dirty="0"/>
              <a:t>物理情報工学ソフトウェア開発演習</a:t>
            </a:r>
            <a:endParaRPr lang="en-US" altLang="ja-JP" sz="2400" dirty="0"/>
          </a:p>
        </p:txBody>
      </p:sp>
    </p:spTree>
    <p:extLst>
      <p:ext uri="{BB962C8B-B14F-4D97-AF65-F5344CB8AC3E}">
        <p14:creationId xmlns:p14="http://schemas.microsoft.com/office/powerpoint/2010/main" val="4079533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A30BB16-627E-6AC5-8FCE-E3D19AB1FB43}"/>
              </a:ext>
            </a:extLst>
          </p:cNvPr>
          <p:cNvSpPr>
            <a:spLocks noGrp="1"/>
          </p:cNvSpPr>
          <p:nvPr>
            <p:ph type="body" sz="quarter" idx="10"/>
          </p:nvPr>
        </p:nvSpPr>
        <p:spPr/>
        <p:txBody>
          <a:bodyPr/>
          <a:lstStyle/>
          <a:p>
            <a:r>
              <a:rPr kumimoji="1" lang="ja-JP" altLang="en-US"/>
              <a:t>秘密鍵の暗号化</a:t>
            </a:r>
          </a:p>
        </p:txBody>
      </p:sp>
      <p:grpSp>
        <p:nvGrpSpPr>
          <p:cNvPr id="3" name="グループ化 2">
            <a:extLst>
              <a:ext uri="{FF2B5EF4-FFF2-40B4-BE49-F238E27FC236}">
                <a16:creationId xmlns:a16="http://schemas.microsoft.com/office/drawing/2014/main" id="{22988BC2-CC0E-29BE-E7C1-2CEB1ADFD514}"/>
              </a:ext>
            </a:extLst>
          </p:cNvPr>
          <p:cNvGrpSpPr/>
          <p:nvPr/>
        </p:nvGrpSpPr>
        <p:grpSpPr>
          <a:xfrm>
            <a:off x="2700578" y="4022490"/>
            <a:ext cx="756083" cy="1008112"/>
            <a:chOff x="971600" y="980729"/>
            <a:chExt cx="756083" cy="1008112"/>
          </a:xfrm>
        </p:grpSpPr>
        <p:sp>
          <p:nvSpPr>
            <p:cNvPr id="4" name="正方形/長方形 3">
              <a:extLst>
                <a:ext uri="{FF2B5EF4-FFF2-40B4-BE49-F238E27FC236}">
                  <a16:creationId xmlns:a16="http://schemas.microsoft.com/office/drawing/2014/main" id="{5C957FEB-99C4-D487-4B61-7DD1F187C7AB}"/>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三角形 4">
              <a:extLst>
                <a:ext uri="{FF2B5EF4-FFF2-40B4-BE49-F238E27FC236}">
                  <a16:creationId xmlns:a16="http://schemas.microsoft.com/office/drawing/2014/main" id="{C7BA1BED-AB4B-6358-CC2A-FB887F5EBE7B}"/>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a:extLst>
              <a:ext uri="{FF2B5EF4-FFF2-40B4-BE49-F238E27FC236}">
                <a16:creationId xmlns:a16="http://schemas.microsoft.com/office/drawing/2014/main" id="{CDB5AAF6-921D-FD93-4F13-D72154014AC6}"/>
              </a:ext>
            </a:extLst>
          </p:cNvPr>
          <p:cNvSpPr txBox="1"/>
          <p:nvPr/>
        </p:nvSpPr>
        <p:spPr>
          <a:xfrm>
            <a:off x="804884" y="1248777"/>
            <a:ext cx="8186857" cy="830997"/>
          </a:xfrm>
          <a:prstGeom prst="rect">
            <a:avLst/>
          </a:prstGeom>
          <a:noFill/>
        </p:spPr>
        <p:txBody>
          <a:bodyPr wrap="none" rtlCol="0">
            <a:spAutoFit/>
          </a:bodyPr>
          <a:lstStyle/>
          <a:p>
            <a:r>
              <a:rPr kumimoji="1" lang="ja-JP" altLang="en-US" sz="2400"/>
              <a:t>秘密鍵は電子ファイルなので、容易にコピーされてしまう</a:t>
            </a:r>
            <a:endParaRPr kumimoji="1" lang="en-US" altLang="ja-JP" sz="2400" dirty="0"/>
          </a:p>
          <a:p>
            <a:r>
              <a:rPr lang="ja-JP" altLang="en-US" sz="2400"/>
              <a:t>→</a:t>
            </a:r>
            <a:r>
              <a:rPr lang="en-US" altLang="ja-JP" sz="2400" dirty="0"/>
              <a:t> </a:t>
            </a:r>
            <a:r>
              <a:rPr lang="ja-JP" altLang="en-US" sz="2400"/>
              <a:t>暗号化により守る</a:t>
            </a:r>
            <a:endParaRPr kumimoji="1" lang="ja-JP" altLang="en-US" sz="2400"/>
          </a:p>
        </p:txBody>
      </p:sp>
      <p:pic>
        <p:nvPicPr>
          <p:cNvPr id="5122" name="Picture 2" descr="シンプルな南京錠のイラスト（鎖つき）">
            <a:extLst>
              <a:ext uri="{FF2B5EF4-FFF2-40B4-BE49-F238E27FC236}">
                <a16:creationId xmlns:a16="http://schemas.microsoft.com/office/drawing/2014/main" id="{A22FDD20-0A62-443D-8B30-7DCDD25C3B5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67006" y="4295446"/>
            <a:ext cx="1513405" cy="830997"/>
          </a:xfrm>
          <a:prstGeom prst="rect">
            <a:avLst/>
          </a:prstGeom>
          <a:noFill/>
          <a:extLst>
            <a:ext uri="{909E8E84-426E-40DD-AFC4-6F175D3DCCD1}">
              <a14:hiddenFill xmlns:a14="http://schemas.microsoft.com/office/drawing/2010/main">
                <a:solidFill>
                  <a:srgbClr val="FFFFFF"/>
                </a:solidFill>
              </a14:hiddenFill>
            </a:ext>
          </a:extLst>
        </p:spPr>
      </p:pic>
      <p:sp>
        <p:nvSpPr>
          <p:cNvPr id="7" name="角丸四角形 6">
            <a:extLst>
              <a:ext uri="{FF2B5EF4-FFF2-40B4-BE49-F238E27FC236}">
                <a16:creationId xmlns:a16="http://schemas.microsoft.com/office/drawing/2014/main" id="{B2E033AA-7104-1D0F-35A8-E2DA9A40460B}"/>
              </a:ext>
            </a:extLst>
          </p:cNvPr>
          <p:cNvSpPr/>
          <p:nvPr/>
        </p:nvSpPr>
        <p:spPr>
          <a:xfrm>
            <a:off x="2243004" y="3847415"/>
            <a:ext cx="1361410" cy="1374870"/>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Picture 4" descr="笑う男性のイラスト（段階2）">
            <a:extLst>
              <a:ext uri="{FF2B5EF4-FFF2-40B4-BE49-F238E27FC236}">
                <a16:creationId xmlns:a16="http://schemas.microsoft.com/office/drawing/2014/main" id="{886FA64E-D346-DF42-6744-C9762AD7C83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35959" y="3215669"/>
            <a:ext cx="672081" cy="903335"/>
          </a:xfrm>
          <a:prstGeom prst="rect">
            <a:avLst/>
          </a:prstGeom>
          <a:noFill/>
          <a:extLst>
            <a:ext uri="{909E8E84-426E-40DD-AFC4-6F175D3DCCD1}">
              <a14:hiddenFill xmlns:a14="http://schemas.microsoft.com/office/drawing/2010/main">
                <a:solidFill>
                  <a:srgbClr val="FFFFFF"/>
                </a:solidFill>
              </a14:hiddenFill>
            </a:ext>
          </a:extLst>
        </p:spPr>
      </p:pic>
      <p:sp>
        <p:nvSpPr>
          <p:cNvPr id="9" name="雲 8">
            <a:extLst>
              <a:ext uri="{FF2B5EF4-FFF2-40B4-BE49-F238E27FC236}">
                <a16:creationId xmlns:a16="http://schemas.microsoft.com/office/drawing/2014/main" id="{DD2C3EA6-EF99-47B5-4C3F-3AFF0DBDC7B7}"/>
              </a:ext>
            </a:extLst>
          </p:cNvPr>
          <p:cNvSpPr/>
          <p:nvPr/>
        </p:nvSpPr>
        <p:spPr>
          <a:xfrm>
            <a:off x="4711736" y="2578982"/>
            <a:ext cx="1697397" cy="780338"/>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9D6FA3CB-19EB-D9B2-CA5E-A4B7A52C1AA6}"/>
              </a:ext>
            </a:extLst>
          </p:cNvPr>
          <p:cNvSpPr txBox="1"/>
          <p:nvPr/>
        </p:nvSpPr>
        <p:spPr>
          <a:xfrm>
            <a:off x="4925326" y="2778872"/>
            <a:ext cx="1483807" cy="369332"/>
          </a:xfrm>
          <a:prstGeom prst="rect">
            <a:avLst/>
          </a:prstGeom>
          <a:noFill/>
        </p:spPr>
        <p:txBody>
          <a:bodyPr wrap="square" rtlCol="0">
            <a:spAutoFit/>
          </a:bodyPr>
          <a:lstStyle/>
          <a:p>
            <a:r>
              <a:rPr lang="en" altLang="ja-JP" b="0" i="0" dirty="0">
                <a:solidFill>
                  <a:srgbClr val="202124"/>
                </a:solidFill>
                <a:effectLst/>
                <a:latin typeface="Google Sans"/>
              </a:rPr>
              <a:t>Abracadabra</a:t>
            </a:r>
            <a:endParaRPr kumimoji="1" lang="ja-JP" altLang="en-US"/>
          </a:p>
        </p:txBody>
      </p:sp>
      <p:sp>
        <p:nvSpPr>
          <p:cNvPr id="11" name="テキスト ボックス 10">
            <a:extLst>
              <a:ext uri="{FF2B5EF4-FFF2-40B4-BE49-F238E27FC236}">
                <a16:creationId xmlns:a16="http://schemas.microsoft.com/office/drawing/2014/main" id="{7EE7DAA3-97D3-DDD5-B310-B325E0439D5D}"/>
              </a:ext>
            </a:extLst>
          </p:cNvPr>
          <p:cNvSpPr txBox="1"/>
          <p:nvPr/>
        </p:nvSpPr>
        <p:spPr>
          <a:xfrm>
            <a:off x="4839473" y="2183200"/>
            <a:ext cx="1569660" cy="369332"/>
          </a:xfrm>
          <a:prstGeom prst="rect">
            <a:avLst/>
          </a:prstGeom>
          <a:noFill/>
        </p:spPr>
        <p:txBody>
          <a:bodyPr wrap="none" rtlCol="0">
            <a:spAutoFit/>
          </a:bodyPr>
          <a:lstStyle/>
          <a:p>
            <a:r>
              <a:rPr kumimoji="1" lang="ja-JP" altLang="en-US">
                <a:solidFill>
                  <a:srgbClr val="011893"/>
                </a:solidFill>
              </a:rPr>
              <a:t>パスフレーズ</a:t>
            </a:r>
          </a:p>
        </p:txBody>
      </p:sp>
      <p:sp>
        <p:nvSpPr>
          <p:cNvPr id="12" name="右矢印 11">
            <a:extLst>
              <a:ext uri="{FF2B5EF4-FFF2-40B4-BE49-F238E27FC236}">
                <a16:creationId xmlns:a16="http://schemas.microsoft.com/office/drawing/2014/main" id="{05272994-7B71-7A73-2816-06A477422A54}"/>
              </a:ext>
            </a:extLst>
          </p:cNvPr>
          <p:cNvSpPr/>
          <p:nvPr/>
        </p:nvSpPr>
        <p:spPr>
          <a:xfrm>
            <a:off x="3866911" y="4121733"/>
            <a:ext cx="1697397" cy="46817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a:extLst>
              <a:ext uri="{FF2B5EF4-FFF2-40B4-BE49-F238E27FC236}">
                <a16:creationId xmlns:a16="http://schemas.microsoft.com/office/drawing/2014/main" id="{425D84B1-494E-A008-DD51-8F388EFC2490}"/>
              </a:ext>
            </a:extLst>
          </p:cNvPr>
          <p:cNvGrpSpPr/>
          <p:nvPr/>
        </p:nvGrpSpPr>
        <p:grpSpPr>
          <a:xfrm>
            <a:off x="6132871" y="3880925"/>
            <a:ext cx="756083" cy="1008112"/>
            <a:chOff x="971600" y="980729"/>
            <a:chExt cx="756083" cy="1008112"/>
          </a:xfrm>
        </p:grpSpPr>
        <p:sp>
          <p:nvSpPr>
            <p:cNvPr id="14" name="正方形/長方形 13">
              <a:extLst>
                <a:ext uri="{FF2B5EF4-FFF2-40B4-BE49-F238E27FC236}">
                  <a16:creationId xmlns:a16="http://schemas.microsoft.com/office/drawing/2014/main" id="{1EE778D3-651B-BA83-0945-E377843E2656}"/>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三角形 14">
              <a:extLst>
                <a:ext uri="{FF2B5EF4-FFF2-40B4-BE49-F238E27FC236}">
                  <a16:creationId xmlns:a16="http://schemas.microsoft.com/office/drawing/2014/main" id="{B20B3818-93E3-794D-1107-85C64C201A15}"/>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テキスト ボックス 15">
            <a:extLst>
              <a:ext uri="{FF2B5EF4-FFF2-40B4-BE49-F238E27FC236}">
                <a16:creationId xmlns:a16="http://schemas.microsoft.com/office/drawing/2014/main" id="{4542C6CC-9F77-DA65-DE90-BDF0BBADA13E}"/>
              </a:ext>
            </a:extLst>
          </p:cNvPr>
          <p:cNvSpPr txBox="1"/>
          <p:nvPr/>
        </p:nvSpPr>
        <p:spPr>
          <a:xfrm>
            <a:off x="881074" y="5518904"/>
            <a:ext cx="7661324" cy="707886"/>
          </a:xfrm>
          <a:prstGeom prst="rect">
            <a:avLst/>
          </a:prstGeom>
          <a:noFill/>
        </p:spPr>
        <p:txBody>
          <a:bodyPr wrap="square" rtlCol="0">
            <a:spAutoFit/>
          </a:bodyPr>
          <a:lstStyle/>
          <a:p>
            <a:r>
              <a:rPr kumimoji="1" lang="ja-JP" altLang="en-US" sz="2000"/>
              <a:t>もし秘密鍵が流出したとしても、暗号化に用いたパスフレーズがわからなければ</a:t>
            </a:r>
            <a:r>
              <a:rPr lang="ja-JP" altLang="en-US" sz="2000"/>
              <a:t>秘密鍵が使えない</a:t>
            </a:r>
            <a:r>
              <a:rPr lang="en-US" altLang="ja-JP" sz="2000" dirty="0"/>
              <a:t>(</a:t>
            </a:r>
            <a:r>
              <a:rPr lang="ja-JP" altLang="en-US" sz="2000">
                <a:solidFill>
                  <a:srgbClr val="FF0000"/>
                </a:solidFill>
              </a:rPr>
              <a:t>知識認証</a:t>
            </a:r>
            <a:r>
              <a:rPr lang="en-US" altLang="ja-JP" sz="2000" dirty="0"/>
              <a:t>)</a:t>
            </a:r>
            <a:endParaRPr kumimoji="1" lang="ja-JP" altLang="en-US" sz="2000"/>
          </a:p>
        </p:txBody>
      </p:sp>
    </p:spTree>
    <p:extLst>
      <p:ext uri="{BB962C8B-B14F-4D97-AF65-F5344CB8AC3E}">
        <p14:creationId xmlns:p14="http://schemas.microsoft.com/office/powerpoint/2010/main" val="12100188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C879517-3667-4D11-C54D-2A9C1249281E}"/>
              </a:ext>
            </a:extLst>
          </p:cNvPr>
          <p:cNvSpPr>
            <a:spLocks noGrp="1"/>
          </p:cNvSpPr>
          <p:nvPr>
            <p:ph type="body" sz="quarter" idx="10"/>
          </p:nvPr>
        </p:nvSpPr>
        <p:spPr/>
        <p:txBody>
          <a:bodyPr/>
          <a:lstStyle/>
          <a:p>
            <a:r>
              <a:rPr kumimoji="1" lang="ja-JP" altLang="en-US"/>
              <a:t>秘密鍵の暗号化</a:t>
            </a:r>
          </a:p>
        </p:txBody>
      </p:sp>
      <p:sp>
        <p:nvSpPr>
          <p:cNvPr id="3" name="テキスト ボックス 2">
            <a:extLst>
              <a:ext uri="{FF2B5EF4-FFF2-40B4-BE49-F238E27FC236}">
                <a16:creationId xmlns:a16="http://schemas.microsoft.com/office/drawing/2014/main" id="{A3C4ADA2-DC2B-6ADA-9F20-DA76D77A581E}"/>
              </a:ext>
            </a:extLst>
          </p:cNvPr>
          <p:cNvSpPr txBox="1"/>
          <p:nvPr/>
        </p:nvSpPr>
        <p:spPr>
          <a:xfrm>
            <a:off x="79513" y="1033648"/>
            <a:ext cx="5404043" cy="369332"/>
          </a:xfrm>
          <a:prstGeom prst="rect">
            <a:avLst/>
          </a:prstGeom>
          <a:noFill/>
        </p:spPr>
        <p:txBody>
          <a:bodyPr wrap="none" rtlCol="0">
            <a:spAutoFit/>
          </a:bodyPr>
          <a:lstStyle/>
          <a:p>
            <a:r>
              <a:rPr lang="en-US" altLang="ja-JP" dirty="0"/>
              <a:t>(1) </a:t>
            </a:r>
            <a:r>
              <a:rPr kumimoji="1" lang="ja-JP" altLang="en-US"/>
              <a:t>ターミナルから</a:t>
            </a:r>
            <a:r>
              <a:rPr kumimoji="1" lang="en-US" altLang="ja-JP" dirty="0"/>
              <a:t>GitHub</a:t>
            </a:r>
            <a:r>
              <a:rPr kumimoji="1" lang="ja-JP" altLang="en-US"/>
              <a:t>にアクセスしようとする</a:t>
            </a:r>
          </a:p>
        </p:txBody>
      </p:sp>
      <p:grpSp>
        <p:nvGrpSpPr>
          <p:cNvPr id="4" name="グループ化 3">
            <a:extLst>
              <a:ext uri="{FF2B5EF4-FFF2-40B4-BE49-F238E27FC236}">
                <a16:creationId xmlns:a16="http://schemas.microsoft.com/office/drawing/2014/main" id="{BA3DE143-6350-BD93-28AD-E2AA7F682122}"/>
              </a:ext>
            </a:extLst>
          </p:cNvPr>
          <p:cNvGrpSpPr/>
          <p:nvPr/>
        </p:nvGrpSpPr>
        <p:grpSpPr>
          <a:xfrm>
            <a:off x="2950773" y="1492433"/>
            <a:ext cx="1399083" cy="1126574"/>
            <a:chOff x="3003289" y="4445023"/>
            <a:chExt cx="1623376" cy="1307180"/>
          </a:xfrm>
        </p:grpSpPr>
        <p:sp>
          <p:nvSpPr>
            <p:cNvPr id="5" name="角丸四角形 4">
              <a:extLst>
                <a:ext uri="{FF2B5EF4-FFF2-40B4-BE49-F238E27FC236}">
                  <a16:creationId xmlns:a16="http://schemas.microsoft.com/office/drawing/2014/main" id="{0ACE7DBA-10E0-EE61-C62C-25993393A98A}"/>
                </a:ext>
              </a:extLst>
            </p:cNvPr>
            <p:cNvSpPr/>
            <p:nvPr/>
          </p:nvSpPr>
          <p:spPr>
            <a:xfrm>
              <a:off x="3042489" y="4445023"/>
              <a:ext cx="1584176" cy="1307180"/>
            </a:xfrm>
            <a:prstGeom prst="roundRect">
              <a:avLst>
                <a:gd name="adj" fmla="val 3521"/>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37494595-4501-1554-3D0F-6122C83A95BE}"/>
                </a:ext>
              </a:extLst>
            </p:cNvPr>
            <p:cNvSpPr/>
            <p:nvPr/>
          </p:nvSpPr>
          <p:spPr>
            <a:xfrm>
              <a:off x="3042489" y="4683707"/>
              <a:ext cx="1584176" cy="10684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a:extLst>
                <a:ext uri="{FF2B5EF4-FFF2-40B4-BE49-F238E27FC236}">
                  <a16:creationId xmlns:a16="http://schemas.microsoft.com/office/drawing/2014/main" id="{3ECB2FC2-9DE1-A2AA-DAD6-8CCD68564834}"/>
                </a:ext>
              </a:extLst>
            </p:cNvPr>
            <p:cNvSpPr/>
            <p:nvPr/>
          </p:nvSpPr>
          <p:spPr>
            <a:xfrm>
              <a:off x="3091957" y="4496522"/>
              <a:ext cx="116893" cy="1168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a:extLst>
                <a:ext uri="{FF2B5EF4-FFF2-40B4-BE49-F238E27FC236}">
                  <a16:creationId xmlns:a16="http://schemas.microsoft.com/office/drawing/2014/main" id="{40C3D57F-5A5C-29EB-65D8-13B94D567E3C}"/>
                </a:ext>
              </a:extLst>
            </p:cNvPr>
            <p:cNvSpPr/>
            <p:nvPr/>
          </p:nvSpPr>
          <p:spPr>
            <a:xfrm>
              <a:off x="3272517" y="4496522"/>
              <a:ext cx="116893" cy="11689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5B1BAA31-CD20-37F2-1C05-5AE59004B10C}"/>
                </a:ext>
              </a:extLst>
            </p:cNvPr>
            <p:cNvSpPr/>
            <p:nvPr/>
          </p:nvSpPr>
          <p:spPr>
            <a:xfrm>
              <a:off x="3453076" y="4496522"/>
              <a:ext cx="116893" cy="11689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739F9A44-2B6A-7A92-0574-E961509691EF}"/>
                </a:ext>
              </a:extLst>
            </p:cNvPr>
            <p:cNvSpPr txBox="1"/>
            <p:nvPr/>
          </p:nvSpPr>
          <p:spPr>
            <a:xfrm>
              <a:off x="3003289" y="4683707"/>
              <a:ext cx="1451038" cy="369332"/>
            </a:xfrm>
            <a:prstGeom prst="rect">
              <a:avLst/>
            </a:prstGeom>
            <a:noFill/>
          </p:spPr>
          <p:txBody>
            <a:bodyPr wrap="none" rtlCol="0">
              <a:spAutoFit/>
            </a:bodyPr>
            <a:lstStyle/>
            <a:p>
              <a:r>
                <a:rPr lang="en-US" altLang="ja-JP" dirty="0">
                  <a:solidFill>
                    <a:schemeClr val="bg1"/>
                  </a:solidFill>
                  <a:latin typeface="Consolas" panose="020B0609020204030204" pitchFamily="49" charset="0"/>
                  <a:cs typeface="Consolas" panose="020B0609020204030204" pitchFamily="49" charset="0"/>
                </a:rPr>
                <a:t>$ git push</a:t>
              </a:r>
              <a:endParaRPr kumimoji="1" lang="ja-JP" altLang="en-US">
                <a:solidFill>
                  <a:schemeClr val="bg1"/>
                </a:solidFill>
                <a:latin typeface="Consolas" panose="020B0609020204030204" pitchFamily="49" charset="0"/>
                <a:cs typeface="Consolas" panose="020B0609020204030204" pitchFamily="49" charset="0"/>
              </a:endParaRPr>
            </a:p>
          </p:txBody>
        </p:sp>
      </p:grpSp>
      <p:sp>
        <p:nvSpPr>
          <p:cNvPr id="15" name="テキスト ボックス 14">
            <a:extLst>
              <a:ext uri="{FF2B5EF4-FFF2-40B4-BE49-F238E27FC236}">
                <a16:creationId xmlns:a16="http://schemas.microsoft.com/office/drawing/2014/main" id="{5EE9503A-13F3-3D18-B46F-3AD2CA7822CB}"/>
              </a:ext>
            </a:extLst>
          </p:cNvPr>
          <p:cNvSpPr txBox="1"/>
          <p:nvPr/>
        </p:nvSpPr>
        <p:spPr>
          <a:xfrm>
            <a:off x="79513" y="2746499"/>
            <a:ext cx="3993401" cy="369332"/>
          </a:xfrm>
          <a:prstGeom prst="rect">
            <a:avLst/>
          </a:prstGeom>
          <a:noFill/>
        </p:spPr>
        <p:txBody>
          <a:bodyPr wrap="none" rtlCol="0">
            <a:spAutoFit/>
          </a:bodyPr>
          <a:lstStyle/>
          <a:p>
            <a:r>
              <a:rPr lang="en-US" altLang="ja-JP" dirty="0"/>
              <a:t>(2) </a:t>
            </a:r>
            <a:r>
              <a:rPr lang="ja-JP" altLang="en-US"/>
              <a:t>パスフレーズにより秘密鍵を復号</a:t>
            </a:r>
            <a:endParaRPr kumimoji="1" lang="ja-JP" altLang="en-US"/>
          </a:p>
        </p:txBody>
      </p:sp>
      <p:grpSp>
        <p:nvGrpSpPr>
          <p:cNvPr id="38" name="グループ化 37">
            <a:extLst>
              <a:ext uri="{FF2B5EF4-FFF2-40B4-BE49-F238E27FC236}">
                <a16:creationId xmlns:a16="http://schemas.microsoft.com/office/drawing/2014/main" id="{0F64F823-274B-26E8-C981-39EF8C5CA23A}"/>
              </a:ext>
            </a:extLst>
          </p:cNvPr>
          <p:cNvGrpSpPr/>
          <p:nvPr/>
        </p:nvGrpSpPr>
        <p:grpSpPr>
          <a:xfrm>
            <a:off x="2699166" y="3234711"/>
            <a:ext cx="2608407" cy="1117165"/>
            <a:chOff x="2321124" y="3325447"/>
            <a:chExt cx="3210107" cy="1374870"/>
          </a:xfrm>
        </p:grpSpPr>
        <p:grpSp>
          <p:nvGrpSpPr>
            <p:cNvPr id="16" name="グループ化 15">
              <a:extLst>
                <a:ext uri="{FF2B5EF4-FFF2-40B4-BE49-F238E27FC236}">
                  <a16:creationId xmlns:a16="http://schemas.microsoft.com/office/drawing/2014/main" id="{3026A80F-3024-4D49-226D-8ADAD24FC7FE}"/>
                </a:ext>
              </a:extLst>
            </p:cNvPr>
            <p:cNvGrpSpPr/>
            <p:nvPr/>
          </p:nvGrpSpPr>
          <p:grpSpPr>
            <a:xfrm>
              <a:off x="2818645" y="3508826"/>
              <a:ext cx="756083" cy="1008112"/>
              <a:chOff x="971600" y="980729"/>
              <a:chExt cx="756083" cy="1008112"/>
            </a:xfrm>
          </p:grpSpPr>
          <p:sp>
            <p:nvSpPr>
              <p:cNvPr id="17" name="正方形/長方形 16">
                <a:extLst>
                  <a:ext uri="{FF2B5EF4-FFF2-40B4-BE49-F238E27FC236}">
                    <a16:creationId xmlns:a16="http://schemas.microsoft.com/office/drawing/2014/main" id="{B79811FA-ED12-6696-161D-1721B4BCA2CF}"/>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三角形 17">
                <a:extLst>
                  <a:ext uri="{FF2B5EF4-FFF2-40B4-BE49-F238E27FC236}">
                    <a16:creationId xmlns:a16="http://schemas.microsoft.com/office/drawing/2014/main" id="{9B8C8DD9-26F1-3642-AACE-F05F7DC9802D}"/>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9" name="Picture 2" descr="シンプルな南京錠のイラスト（鎖つき）">
              <a:extLst>
                <a:ext uri="{FF2B5EF4-FFF2-40B4-BE49-F238E27FC236}">
                  <a16:creationId xmlns:a16="http://schemas.microsoft.com/office/drawing/2014/main" id="{C7B3308D-D3F6-29F8-C011-63AA86935AC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21124" y="3773478"/>
              <a:ext cx="1513405" cy="830997"/>
            </a:xfrm>
            <a:prstGeom prst="rect">
              <a:avLst/>
            </a:prstGeom>
            <a:noFill/>
            <a:extLst>
              <a:ext uri="{909E8E84-426E-40DD-AFC4-6F175D3DCCD1}">
                <a14:hiddenFill xmlns:a14="http://schemas.microsoft.com/office/drawing/2010/main">
                  <a:solidFill>
                    <a:srgbClr val="FFFFFF"/>
                  </a:solidFill>
                </a14:hiddenFill>
              </a:ext>
            </a:extLst>
          </p:spPr>
        </p:pic>
        <p:sp>
          <p:nvSpPr>
            <p:cNvPr id="20" name="角丸四角形 19">
              <a:extLst>
                <a:ext uri="{FF2B5EF4-FFF2-40B4-BE49-F238E27FC236}">
                  <a16:creationId xmlns:a16="http://schemas.microsoft.com/office/drawing/2014/main" id="{405A55BD-A9EB-760A-2D0A-B54C69044908}"/>
                </a:ext>
              </a:extLst>
            </p:cNvPr>
            <p:cNvSpPr/>
            <p:nvPr/>
          </p:nvSpPr>
          <p:spPr>
            <a:xfrm>
              <a:off x="2397122" y="3325447"/>
              <a:ext cx="1361410" cy="1374870"/>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右矢印 20">
              <a:extLst>
                <a:ext uri="{FF2B5EF4-FFF2-40B4-BE49-F238E27FC236}">
                  <a16:creationId xmlns:a16="http://schemas.microsoft.com/office/drawing/2014/main" id="{AFC70369-7654-C86E-B421-9A109103564A}"/>
                </a:ext>
              </a:extLst>
            </p:cNvPr>
            <p:cNvSpPr/>
            <p:nvPr/>
          </p:nvSpPr>
          <p:spPr>
            <a:xfrm>
              <a:off x="3937191" y="3749756"/>
              <a:ext cx="735295" cy="43450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2" name="グループ化 21">
              <a:extLst>
                <a:ext uri="{FF2B5EF4-FFF2-40B4-BE49-F238E27FC236}">
                  <a16:creationId xmlns:a16="http://schemas.microsoft.com/office/drawing/2014/main" id="{5C769BAA-69EB-EC19-7947-ED2A3029630E}"/>
                </a:ext>
              </a:extLst>
            </p:cNvPr>
            <p:cNvGrpSpPr/>
            <p:nvPr/>
          </p:nvGrpSpPr>
          <p:grpSpPr>
            <a:xfrm>
              <a:off x="4775148" y="3462950"/>
              <a:ext cx="756083" cy="1008112"/>
              <a:chOff x="971600" y="980729"/>
              <a:chExt cx="756083" cy="1008112"/>
            </a:xfrm>
          </p:grpSpPr>
          <p:sp>
            <p:nvSpPr>
              <p:cNvPr id="23" name="正方形/長方形 22">
                <a:extLst>
                  <a:ext uri="{FF2B5EF4-FFF2-40B4-BE49-F238E27FC236}">
                    <a16:creationId xmlns:a16="http://schemas.microsoft.com/office/drawing/2014/main" id="{ACD7AB38-864F-58E0-C1C0-CBEC0D565C68}"/>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三角形 23">
                <a:extLst>
                  <a:ext uri="{FF2B5EF4-FFF2-40B4-BE49-F238E27FC236}">
                    <a16:creationId xmlns:a16="http://schemas.microsoft.com/office/drawing/2014/main" id="{E90731CA-DA44-D916-CA5F-BA870E0C34A5}"/>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33" name="テキスト ボックス 32">
            <a:extLst>
              <a:ext uri="{FF2B5EF4-FFF2-40B4-BE49-F238E27FC236}">
                <a16:creationId xmlns:a16="http://schemas.microsoft.com/office/drawing/2014/main" id="{CE631025-B0F6-3205-64E0-A5FBAAE86FA6}"/>
              </a:ext>
            </a:extLst>
          </p:cNvPr>
          <p:cNvSpPr txBox="1"/>
          <p:nvPr/>
        </p:nvSpPr>
        <p:spPr>
          <a:xfrm>
            <a:off x="90760" y="4476725"/>
            <a:ext cx="2608406" cy="369332"/>
          </a:xfrm>
          <a:prstGeom prst="rect">
            <a:avLst/>
          </a:prstGeom>
          <a:noFill/>
        </p:spPr>
        <p:txBody>
          <a:bodyPr wrap="none" rtlCol="0">
            <a:spAutoFit/>
          </a:bodyPr>
          <a:lstStyle/>
          <a:p>
            <a:r>
              <a:rPr lang="en-US" altLang="ja-JP" dirty="0"/>
              <a:t>(3) </a:t>
            </a:r>
            <a:r>
              <a:rPr lang="ja-JP" altLang="en-US"/>
              <a:t>秘密鍵を使って認証</a:t>
            </a:r>
            <a:endParaRPr kumimoji="1" lang="ja-JP" altLang="en-US"/>
          </a:p>
        </p:txBody>
      </p:sp>
      <p:grpSp>
        <p:nvGrpSpPr>
          <p:cNvPr id="39" name="グループ化 38">
            <a:extLst>
              <a:ext uri="{FF2B5EF4-FFF2-40B4-BE49-F238E27FC236}">
                <a16:creationId xmlns:a16="http://schemas.microsoft.com/office/drawing/2014/main" id="{C2E7C5FC-9794-B9A7-FBA0-7DD6BD8F4EF7}"/>
              </a:ext>
            </a:extLst>
          </p:cNvPr>
          <p:cNvGrpSpPr/>
          <p:nvPr/>
        </p:nvGrpSpPr>
        <p:grpSpPr>
          <a:xfrm>
            <a:off x="1913765" y="4738001"/>
            <a:ext cx="5968466" cy="1408278"/>
            <a:chOff x="1943082" y="4953593"/>
            <a:chExt cx="6356026" cy="1499724"/>
          </a:xfrm>
        </p:grpSpPr>
        <p:grpSp>
          <p:nvGrpSpPr>
            <p:cNvPr id="25" name="グループ化 24">
              <a:extLst>
                <a:ext uri="{FF2B5EF4-FFF2-40B4-BE49-F238E27FC236}">
                  <a16:creationId xmlns:a16="http://schemas.microsoft.com/office/drawing/2014/main" id="{24CF20F0-7AA2-9B34-C5BF-8159F7FA2543}"/>
                </a:ext>
              </a:extLst>
            </p:cNvPr>
            <p:cNvGrpSpPr/>
            <p:nvPr/>
          </p:nvGrpSpPr>
          <p:grpSpPr>
            <a:xfrm>
              <a:off x="5155051" y="5208350"/>
              <a:ext cx="752361" cy="1008112"/>
              <a:chOff x="3963655" y="1196752"/>
              <a:chExt cx="752361" cy="1008112"/>
            </a:xfrm>
          </p:grpSpPr>
          <p:sp>
            <p:nvSpPr>
              <p:cNvPr id="26" name="正方形/長方形 25">
                <a:extLst>
                  <a:ext uri="{FF2B5EF4-FFF2-40B4-BE49-F238E27FC236}">
                    <a16:creationId xmlns:a16="http://schemas.microsoft.com/office/drawing/2014/main" id="{C9979B6E-0C28-0B7C-0DB3-52A0901AD120}"/>
                  </a:ext>
                </a:extLst>
              </p:cNvPr>
              <p:cNvSpPr/>
              <p:nvPr/>
            </p:nvSpPr>
            <p:spPr>
              <a:xfrm>
                <a:off x="4211960" y="1196752"/>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三角形 26">
                <a:extLst>
                  <a:ext uri="{FF2B5EF4-FFF2-40B4-BE49-F238E27FC236}">
                    <a16:creationId xmlns:a16="http://schemas.microsoft.com/office/drawing/2014/main" id="{950D5AB3-053D-D250-F0F5-6D37CC084272}"/>
                  </a:ext>
                </a:extLst>
              </p:cNvPr>
              <p:cNvSpPr/>
              <p:nvPr/>
            </p:nvSpPr>
            <p:spPr>
              <a:xfrm rot="5400000">
                <a:off x="3923927" y="1452505"/>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 name="グループ化 27">
              <a:extLst>
                <a:ext uri="{FF2B5EF4-FFF2-40B4-BE49-F238E27FC236}">
                  <a16:creationId xmlns:a16="http://schemas.microsoft.com/office/drawing/2014/main" id="{2C8480AA-2AE7-4AC6-38CA-87A873761FF2}"/>
                </a:ext>
              </a:extLst>
            </p:cNvPr>
            <p:cNvGrpSpPr/>
            <p:nvPr/>
          </p:nvGrpSpPr>
          <p:grpSpPr>
            <a:xfrm>
              <a:off x="6876191" y="4989390"/>
              <a:ext cx="1422917" cy="1347882"/>
              <a:chOff x="6140761" y="2760383"/>
              <a:chExt cx="2118829" cy="2007096"/>
            </a:xfrm>
          </p:grpSpPr>
          <p:pic>
            <p:nvPicPr>
              <p:cNvPr id="29" name="図 28">
                <a:extLst>
                  <a:ext uri="{FF2B5EF4-FFF2-40B4-BE49-F238E27FC236}">
                    <a16:creationId xmlns:a16="http://schemas.microsoft.com/office/drawing/2014/main" id="{0B53FE03-41BF-93F2-9BC5-901F8F3CD2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817" y="3624479"/>
                <a:ext cx="1143000" cy="1143000"/>
              </a:xfrm>
              <a:prstGeom prst="rect">
                <a:avLst/>
              </a:prstGeom>
            </p:spPr>
          </p:pic>
          <p:pic>
            <p:nvPicPr>
              <p:cNvPr id="30" name="図 29">
                <a:extLst>
                  <a:ext uri="{FF2B5EF4-FFF2-40B4-BE49-F238E27FC236}">
                    <a16:creationId xmlns:a16="http://schemas.microsoft.com/office/drawing/2014/main" id="{53C57D67-48B6-7B8A-E06F-BB1AC20990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0761" y="2760383"/>
                <a:ext cx="2118829" cy="868720"/>
              </a:xfrm>
              <a:prstGeom prst="rect">
                <a:avLst/>
              </a:prstGeom>
            </p:spPr>
          </p:pic>
        </p:grpSp>
        <p:sp>
          <p:nvSpPr>
            <p:cNvPr id="31" name="角丸四角形 30">
              <a:extLst>
                <a:ext uri="{FF2B5EF4-FFF2-40B4-BE49-F238E27FC236}">
                  <a16:creationId xmlns:a16="http://schemas.microsoft.com/office/drawing/2014/main" id="{98CBA0F3-2514-0114-0B4E-C5CD8271C9F9}"/>
                </a:ext>
              </a:extLst>
            </p:cNvPr>
            <p:cNvSpPr/>
            <p:nvPr/>
          </p:nvSpPr>
          <p:spPr>
            <a:xfrm>
              <a:off x="5261399" y="4953593"/>
              <a:ext cx="1505451" cy="1499724"/>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フローチャート: 磁気ディスク 31">
              <a:extLst>
                <a:ext uri="{FF2B5EF4-FFF2-40B4-BE49-F238E27FC236}">
                  <a16:creationId xmlns:a16="http://schemas.microsoft.com/office/drawing/2014/main" id="{4834D6A8-CF9A-1266-ED0D-0EB03D8E5BC9}"/>
                </a:ext>
              </a:extLst>
            </p:cNvPr>
            <p:cNvSpPr/>
            <p:nvPr/>
          </p:nvSpPr>
          <p:spPr>
            <a:xfrm>
              <a:off x="6049369" y="5278893"/>
              <a:ext cx="563225" cy="849124"/>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solidFill>
                  <a:schemeClr val="tx1"/>
                </a:solidFill>
                <a:latin typeface="Consolas" panose="020B0609020204030204" pitchFamily="49" charset="0"/>
              </a:endParaRPr>
            </a:p>
          </p:txBody>
        </p:sp>
        <p:grpSp>
          <p:nvGrpSpPr>
            <p:cNvPr id="34" name="グループ化 33">
              <a:extLst>
                <a:ext uri="{FF2B5EF4-FFF2-40B4-BE49-F238E27FC236}">
                  <a16:creationId xmlns:a16="http://schemas.microsoft.com/office/drawing/2014/main" id="{57A69CFC-D90F-64E4-BC98-23F3AF9C8694}"/>
                </a:ext>
              </a:extLst>
            </p:cNvPr>
            <p:cNvGrpSpPr/>
            <p:nvPr/>
          </p:nvGrpSpPr>
          <p:grpSpPr>
            <a:xfrm>
              <a:off x="1943082" y="5208350"/>
              <a:ext cx="756083" cy="1008112"/>
              <a:chOff x="971600" y="980729"/>
              <a:chExt cx="756083" cy="1008112"/>
            </a:xfrm>
          </p:grpSpPr>
          <p:sp>
            <p:nvSpPr>
              <p:cNvPr id="35" name="正方形/長方形 34">
                <a:extLst>
                  <a:ext uri="{FF2B5EF4-FFF2-40B4-BE49-F238E27FC236}">
                    <a16:creationId xmlns:a16="http://schemas.microsoft.com/office/drawing/2014/main" id="{3E80284B-6B54-7996-22C1-A267A2E50FEA}"/>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三角形 35">
                <a:extLst>
                  <a:ext uri="{FF2B5EF4-FFF2-40B4-BE49-F238E27FC236}">
                    <a16:creationId xmlns:a16="http://schemas.microsoft.com/office/drawing/2014/main" id="{18A843FB-51B1-A025-A7B7-85F8D2B6471D}"/>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7" name="右矢印 36">
              <a:extLst>
                <a:ext uri="{FF2B5EF4-FFF2-40B4-BE49-F238E27FC236}">
                  <a16:creationId xmlns:a16="http://schemas.microsoft.com/office/drawing/2014/main" id="{8DBB98EC-06CC-9E62-3D5B-7C20C5D5AA60}"/>
                </a:ext>
              </a:extLst>
            </p:cNvPr>
            <p:cNvSpPr/>
            <p:nvPr/>
          </p:nvSpPr>
          <p:spPr>
            <a:xfrm>
              <a:off x="3105914" y="5418117"/>
              <a:ext cx="1697397" cy="46817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テキスト ボックス 39">
            <a:extLst>
              <a:ext uri="{FF2B5EF4-FFF2-40B4-BE49-F238E27FC236}">
                <a16:creationId xmlns:a16="http://schemas.microsoft.com/office/drawing/2014/main" id="{48CDCB76-7EC8-F21F-7C9A-B55E6095AD80}"/>
              </a:ext>
            </a:extLst>
          </p:cNvPr>
          <p:cNvSpPr txBox="1"/>
          <p:nvPr/>
        </p:nvSpPr>
        <p:spPr>
          <a:xfrm>
            <a:off x="849049" y="6177738"/>
            <a:ext cx="6159701" cy="646331"/>
          </a:xfrm>
          <a:prstGeom prst="rect">
            <a:avLst/>
          </a:prstGeom>
          <a:noFill/>
        </p:spPr>
        <p:txBody>
          <a:bodyPr wrap="square" rtlCol="0">
            <a:spAutoFit/>
          </a:bodyPr>
          <a:lstStyle/>
          <a:p>
            <a:r>
              <a:rPr kumimoji="1" lang="ja-JP" altLang="en-US"/>
              <a:t>パスフレーズによる知識認証で</a:t>
            </a:r>
            <a:r>
              <a:rPr kumimoji="1" lang="en-US" altLang="ja-JP" dirty="0"/>
              <a:t>GitHub</a:t>
            </a:r>
            <a:r>
              <a:rPr kumimoji="1" lang="ja-JP" altLang="en-US"/>
              <a:t>にアクセスしているわけはないことに注意</a:t>
            </a:r>
          </a:p>
        </p:txBody>
      </p:sp>
    </p:spTree>
    <p:extLst>
      <p:ext uri="{BB962C8B-B14F-4D97-AF65-F5344CB8AC3E}">
        <p14:creationId xmlns:p14="http://schemas.microsoft.com/office/powerpoint/2010/main" val="1821249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97516C6-8312-6674-75BA-09E48A6AD9EE}"/>
              </a:ext>
            </a:extLst>
          </p:cNvPr>
          <p:cNvSpPr>
            <a:spLocks noGrp="1"/>
          </p:cNvSpPr>
          <p:nvPr>
            <p:ph type="body" sz="quarter" idx="10"/>
          </p:nvPr>
        </p:nvSpPr>
        <p:spPr/>
        <p:txBody>
          <a:bodyPr/>
          <a:lstStyle/>
          <a:p>
            <a:r>
              <a:rPr kumimoji="1" lang="ja-JP" altLang="en-US"/>
              <a:t>認証のまとめ</a:t>
            </a:r>
          </a:p>
        </p:txBody>
      </p:sp>
      <p:sp>
        <p:nvSpPr>
          <p:cNvPr id="3" name="テキスト ボックス 2">
            <a:extLst>
              <a:ext uri="{FF2B5EF4-FFF2-40B4-BE49-F238E27FC236}">
                <a16:creationId xmlns:a16="http://schemas.microsoft.com/office/drawing/2014/main" id="{221F34CF-B96C-9E6E-D830-6BB5D54D34F1}"/>
              </a:ext>
            </a:extLst>
          </p:cNvPr>
          <p:cNvSpPr txBox="1"/>
          <p:nvPr/>
        </p:nvSpPr>
        <p:spPr>
          <a:xfrm>
            <a:off x="228600" y="1490008"/>
            <a:ext cx="8533105" cy="1938992"/>
          </a:xfrm>
          <a:prstGeom prst="rect">
            <a:avLst/>
          </a:prstGeom>
          <a:noFill/>
        </p:spPr>
        <p:txBody>
          <a:bodyPr wrap="none" rtlCol="0">
            <a:spAutoFit/>
          </a:bodyPr>
          <a:lstStyle/>
          <a:p>
            <a:pPr marL="342900" indent="-342900">
              <a:buFont typeface="Arial" panose="020B0604020202020204" pitchFamily="34" charset="0"/>
              <a:buChar char="•"/>
            </a:pPr>
            <a:r>
              <a:rPr kumimoji="1" lang="ja-JP" altLang="en-US" sz="2400"/>
              <a:t>認証には「知識認証」「所持認証」「生体認証」がある</a:t>
            </a:r>
            <a:endParaRPr kumimoji="1" lang="en-US" altLang="ja-JP" sz="2400" dirty="0"/>
          </a:p>
          <a:p>
            <a:pPr marL="342900" indent="-342900">
              <a:buFont typeface="Arial" panose="020B0604020202020204" pitchFamily="34" charset="0"/>
              <a:buChar char="•"/>
            </a:pPr>
            <a:r>
              <a:rPr lang="ja-JP" altLang="en-US" sz="2400"/>
              <a:t>パスワードによる認証は知識認証</a:t>
            </a:r>
            <a:endParaRPr lang="en-US" altLang="ja-JP" sz="2400" dirty="0"/>
          </a:p>
          <a:p>
            <a:pPr marL="342900" indent="-342900">
              <a:buFont typeface="Arial" panose="020B0604020202020204" pitchFamily="34" charset="0"/>
              <a:buChar char="•"/>
            </a:pPr>
            <a:r>
              <a:rPr kumimoji="1" lang="ja-JP" altLang="en-US" sz="2400"/>
              <a:t>ターミナルからのアクセスは公開鍵ペアを用いた所持認証</a:t>
            </a:r>
            <a:endParaRPr kumimoji="1" lang="en-US" altLang="ja-JP" sz="2400" dirty="0"/>
          </a:p>
          <a:p>
            <a:pPr marL="342900" indent="-342900">
              <a:buFont typeface="Arial" panose="020B0604020202020204" pitchFamily="34" charset="0"/>
              <a:buChar char="•"/>
            </a:pPr>
            <a:r>
              <a:rPr lang="ja-JP" altLang="en-US" sz="2400"/>
              <a:t>秘密鍵はパスフレーズで暗号化されている</a:t>
            </a:r>
            <a:endParaRPr lang="en-US" altLang="ja-JP" sz="2400" dirty="0"/>
          </a:p>
          <a:p>
            <a:pPr marL="342900" indent="-342900">
              <a:buFont typeface="Arial" panose="020B0604020202020204" pitchFamily="34" charset="0"/>
              <a:buChar char="•"/>
            </a:pPr>
            <a:r>
              <a:rPr kumimoji="1" lang="ja-JP" altLang="en-US" sz="2400"/>
              <a:t>パスフレーズは秘密鍵の復号に用いられる</a:t>
            </a:r>
            <a:endParaRPr kumimoji="1" lang="en-US" altLang="ja-JP" sz="2400" dirty="0"/>
          </a:p>
        </p:txBody>
      </p:sp>
    </p:spTree>
    <p:extLst>
      <p:ext uri="{BB962C8B-B14F-4D97-AF65-F5344CB8AC3E}">
        <p14:creationId xmlns:p14="http://schemas.microsoft.com/office/powerpoint/2010/main" val="1962397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24DB6181-56FE-B467-C168-EEC10C16DD54}"/>
              </a:ext>
            </a:extLst>
          </p:cNvPr>
          <p:cNvPicPr>
            <a:picLocks noChangeAspect="1"/>
          </p:cNvPicPr>
          <p:nvPr/>
        </p:nvPicPr>
        <p:blipFill>
          <a:blip r:embed="rId2"/>
          <a:stretch>
            <a:fillRect/>
          </a:stretch>
        </p:blipFill>
        <p:spPr>
          <a:xfrm>
            <a:off x="570619" y="1750750"/>
            <a:ext cx="7772400" cy="4351657"/>
          </a:xfrm>
          <a:prstGeom prst="rect">
            <a:avLst/>
          </a:prstGeom>
        </p:spPr>
      </p:pic>
      <p:sp>
        <p:nvSpPr>
          <p:cNvPr id="2" name="テキスト プレースホルダー 1">
            <a:extLst>
              <a:ext uri="{FF2B5EF4-FFF2-40B4-BE49-F238E27FC236}">
                <a16:creationId xmlns:a16="http://schemas.microsoft.com/office/drawing/2014/main" id="{6B0B2E08-2322-4621-96D8-09F280581721}"/>
              </a:ext>
            </a:extLst>
          </p:cNvPr>
          <p:cNvSpPr>
            <a:spLocks noGrp="1"/>
          </p:cNvSpPr>
          <p:nvPr>
            <p:ph type="body" sz="quarter" idx="10"/>
          </p:nvPr>
        </p:nvSpPr>
        <p:spPr/>
        <p:txBody>
          <a:bodyPr/>
          <a:lstStyle/>
          <a:p>
            <a:r>
              <a:rPr kumimoji="1" lang="ja-JP" altLang="en-US" dirty="0"/>
              <a:t>課題</a:t>
            </a:r>
            <a:r>
              <a:rPr kumimoji="1" lang="en-US" altLang="ja-JP" dirty="0"/>
              <a:t>1 – Step 1</a:t>
            </a:r>
            <a:endParaRPr kumimoji="1" lang="ja-JP" altLang="en-US" dirty="0"/>
          </a:p>
        </p:txBody>
      </p:sp>
      <p:sp>
        <p:nvSpPr>
          <p:cNvPr id="9" name="テキスト ボックス 8">
            <a:extLst>
              <a:ext uri="{FF2B5EF4-FFF2-40B4-BE49-F238E27FC236}">
                <a16:creationId xmlns:a16="http://schemas.microsoft.com/office/drawing/2014/main" id="{73002C78-8EA9-4928-BD9F-E8A62CF1C801}"/>
              </a:ext>
            </a:extLst>
          </p:cNvPr>
          <p:cNvSpPr txBox="1"/>
          <p:nvPr/>
        </p:nvSpPr>
        <p:spPr>
          <a:xfrm>
            <a:off x="323528" y="1196752"/>
            <a:ext cx="5557932" cy="369332"/>
          </a:xfrm>
          <a:prstGeom prst="rect">
            <a:avLst/>
          </a:prstGeom>
          <a:noFill/>
        </p:spPr>
        <p:txBody>
          <a:bodyPr wrap="none" rtlCol="0">
            <a:spAutoFit/>
          </a:bodyPr>
          <a:lstStyle/>
          <a:p>
            <a:r>
              <a:rPr lang="en-US" altLang="ja-JP" dirty="0"/>
              <a:t>https://</a:t>
            </a:r>
            <a:r>
              <a:rPr lang="en-US" altLang="ja-JP" dirty="0" err="1"/>
              <a:t>github.com</a:t>
            </a:r>
            <a:r>
              <a:rPr kumimoji="1" lang="ja-JP" altLang="en-US"/>
              <a:t>に</a:t>
            </a:r>
            <a:r>
              <a:rPr kumimoji="1" lang="ja-JP" altLang="en-US" dirty="0"/>
              <a:t>アクセスして「</a:t>
            </a:r>
            <a:r>
              <a:rPr kumimoji="1" lang="en-US" altLang="ja-JP" dirty="0"/>
              <a:t>Sign up</a:t>
            </a:r>
            <a:r>
              <a:rPr kumimoji="1" lang="ja-JP" altLang="en-US" dirty="0"/>
              <a:t>」を選ぶ</a:t>
            </a:r>
          </a:p>
        </p:txBody>
      </p:sp>
      <p:sp>
        <p:nvSpPr>
          <p:cNvPr id="13" name="四角形: 角を丸くする 12">
            <a:extLst>
              <a:ext uri="{FF2B5EF4-FFF2-40B4-BE49-F238E27FC236}">
                <a16:creationId xmlns:a16="http://schemas.microsoft.com/office/drawing/2014/main" id="{A44656BD-D70A-4A25-868C-F048A5682C2A}"/>
              </a:ext>
            </a:extLst>
          </p:cNvPr>
          <p:cNvSpPr/>
          <p:nvPr/>
        </p:nvSpPr>
        <p:spPr>
          <a:xfrm>
            <a:off x="7596336" y="1772816"/>
            <a:ext cx="648072" cy="43204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コネクタ: カギ線 15">
            <a:extLst>
              <a:ext uri="{FF2B5EF4-FFF2-40B4-BE49-F238E27FC236}">
                <a16:creationId xmlns:a16="http://schemas.microsoft.com/office/drawing/2014/main" id="{828B939A-6E99-4955-B674-55C82553448F}"/>
              </a:ext>
            </a:extLst>
          </p:cNvPr>
          <p:cNvCxnSpPr>
            <a:stCxn id="9" idx="3"/>
            <a:endCxn id="13" idx="0"/>
          </p:cNvCxnSpPr>
          <p:nvPr/>
        </p:nvCxnSpPr>
        <p:spPr>
          <a:xfrm>
            <a:off x="5881460" y="1381418"/>
            <a:ext cx="2038912" cy="391398"/>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13B171F5-48F7-50AF-A59D-5C61F44E64EA}"/>
              </a:ext>
            </a:extLst>
          </p:cNvPr>
          <p:cNvSpPr txBox="1"/>
          <p:nvPr/>
        </p:nvSpPr>
        <p:spPr>
          <a:xfrm>
            <a:off x="143338" y="6311160"/>
            <a:ext cx="8199681" cy="369332"/>
          </a:xfrm>
          <a:prstGeom prst="rect">
            <a:avLst/>
          </a:prstGeom>
          <a:noFill/>
        </p:spPr>
        <p:txBody>
          <a:bodyPr wrap="none" rtlCol="0">
            <a:spAutoFit/>
          </a:bodyPr>
          <a:lstStyle/>
          <a:p>
            <a:r>
              <a:rPr kumimoji="1" lang="ja-JP" altLang="en-US"/>
              <a:t>既に</a:t>
            </a:r>
            <a:r>
              <a:rPr kumimoji="1" lang="en-US" altLang="ja-JP" dirty="0"/>
              <a:t>GitHub</a:t>
            </a:r>
            <a:r>
              <a:rPr kumimoji="1" lang="ja-JP" altLang="en-US"/>
              <a:t>アカウントを持っている人は課題</a:t>
            </a:r>
            <a:r>
              <a:rPr kumimoji="1" lang="en-US" altLang="ja-JP" dirty="0"/>
              <a:t>1</a:t>
            </a:r>
            <a:r>
              <a:rPr kumimoji="1" lang="ja-JP" altLang="en-US"/>
              <a:t>をスキップして</a:t>
            </a:r>
            <a:r>
              <a:rPr kumimoji="1" lang="en-US" altLang="ja-JP" dirty="0"/>
              <a:t>Sign in</a:t>
            </a:r>
            <a:r>
              <a:rPr kumimoji="1" lang="ja-JP" altLang="en-US"/>
              <a:t>すること</a:t>
            </a:r>
          </a:p>
        </p:txBody>
      </p:sp>
    </p:spTree>
    <p:extLst>
      <p:ext uri="{BB962C8B-B14F-4D97-AF65-F5344CB8AC3E}">
        <p14:creationId xmlns:p14="http://schemas.microsoft.com/office/powerpoint/2010/main" val="2758065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D1CCA7F-1D68-400B-A6E7-2A7F6D0E3A03}"/>
              </a:ext>
            </a:extLst>
          </p:cNvPr>
          <p:cNvSpPr>
            <a:spLocks noGrp="1"/>
          </p:cNvSpPr>
          <p:nvPr>
            <p:ph type="body" sz="quarter" idx="10"/>
          </p:nvPr>
        </p:nvSpPr>
        <p:spPr/>
        <p:txBody>
          <a:bodyPr/>
          <a:lstStyle/>
          <a:p>
            <a:r>
              <a:rPr kumimoji="1" lang="ja-JP" altLang="en-US" dirty="0"/>
              <a:t>課題</a:t>
            </a:r>
            <a:r>
              <a:rPr kumimoji="1" lang="en-US" altLang="ja-JP" dirty="0"/>
              <a:t>1 – Step 1</a:t>
            </a:r>
            <a:endParaRPr kumimoji="1" lang="ja-JP" altLang="en-US" dirty="0"/>
          </a:p>
        </p:txBody>
      </p:sp>
      <p:sp>
        <p:nvSpPr>
          <p:cNvPr id="5" name="テキスト ボックス 4">
            <a:extLst>
              <a:ext uri="{FF2B5EF4-FFF2-40B4-BE49-F238E27FC236}">
                <a16:creationId xmlns:a16="http://schemas.microsoft.com/office/drawing/2014/main" id="{111552F1-F97B-4F1A-A5C1-DB9A19AFDB2A}"/>
              </a:ext>
            </a:extLst>
          </p:cNvPr>
          <p:cNvSpPr txBox="1"/>
          <p:nvPr/>
        </p:nvSpPr>
        <p:spPr>
          <a:xfrm>
            <a:off x="161764" y="944195"/>
            <a:ext cx="8751114" cy="646331"/>
          </a:xfrm>
          <a:prstGeom prst="rect">
            <a:avLst/>
          </a:prstGeom>
          <a:noFill/>
        </p:spPr>
        <p:txBody>
          <a:bodyPr wrap="none" rtlCol="0">
            <a:spAutoFit/>
          </a:bodyPr>
          <a:lstStyle/>
          <a:p>
            <a:r>
              <a:rPr lang="en-US" altLang="ja-JP" dirty="0"/>
              <a:t>Continue with Google</a:t>
            </a:r>
            <a:r>
              <a:rPr lang="ja-JP" altLang="en-US"/>
              <a:t>や</a:t>
            </a:r>
            <a:r>
              <a:rPr lang="en-US" altLang="ja-JP" dirty="0"/>
              <a:t>Apple</a:t>
            </a:r>
            <a:r>
              <a:rPr lang="ja-JP" altLang="en-US"/>
              <a:t>で作っても良いが、メールアドレスとユーザ名による</a:t>
            </a:r>
            <a:endParaRPr lang="en-US" altLang="ja-JP" dirty="0"/>
          </a:p>
          <a:p>
            <a:r>
              <a:rPr lang="ja-JP" altLang="en-US"/>
              <a:t>作成を推奨</a:t>
            </a:r>
            <a:endParaRPr lang="en-US" altLang="ja-JP" dirty="0"/>
          </a:p>
        </p:txBody>
      </p:sp>
      <p:sp>
        <p:nvSpPr>
          <p:cNvPr id="6" name="テキスト ボックス 5">
            <a:extLst>
              <a:ext uri="{FF2B5EF4-FFF2-40B4-BE49-F238E27FC236}">
                <a16:creationId xmlns:a16="http://schemas.microsoft.com/office/drawing/2014/main" id="{178F1BE2-2F66-4615-98BE-BBE6FB67FB6A}"/>
              </a:ext>
            </a:extLst>
          </p:cNvPr>
          <p:cNvSpPr txBox="1"/>
          <p:nvPr/>
        </p:nvSpPr>
        <p:spPr>
          <a:xfrm>
            <a:off x="1985340" y="6432550"/>
            <a:ext cx="2954655" cy="369332"/>
          </a:xfrm>
          <a:prstGeom prst="rect">
            <a:avLst/>
          </a:prstGeom>
          <a:noFill/>
        </p:spPr>
        <p:txBody>
          <a:bodyPr wrap="none" rtlCol="0">
            <a:spAutoFit/>
          </a:bodyPr>
          <a:lstStyle/>
          <a:p>
            <a:r>
              <a:rPr kumimoji="1" lang="ja-JP" altLang="en-US" dirty="0">
                <a:solidFill>
                  <a:srgbClr val="FF0000"/>
                </a:solidFill>
              </a:rPr>
              <a:t>ブラウザをまだ閉じない事</a:t>
            </a:r>
          </a:p>
        </p:txBody>
      </p:sp>
      <p:sp>
        <p:nvSpPr>
          <p:cNvPr id="7" name="テキスト ボックス 6">
            <a:extLst>
              <a:ext uri="{FF2B5EF4-FFF2-40B4-BE49-F238E27FC236}">
                <a16:creationId xmlns:a16="http://schemas.microsoft.com/office/drawing/2014/main" id="{99DDC96A-C21A-52DD-FFED-AC5329424677}"/>
              </a:ext>
            </a:extLst>
          </p:cNvPr>
          <p:cNvSpPr txBox="1"/>
          <p:nvPr/>
        </p:nvSpPr>
        <p:spPr>
          <a:xfrm>
            <a:off x="243566" y="5601815"/>
            <a:ext cx="8494633" cy="646331"/>
          </a:xfrm>
          <a:prstGeom prst="rect">
            <a:avLst/>
          </a:prstGeom>
          <a:noFill/>
        </p:spPr>
        <p:txBody>
          <a:bodyPr wrap="none" rtlCol="0">
            <a:spAutoFit/>
          </a:bodyPr>
          <a:lstStyle/>
          <a:p>
            <a:r>
              <a:rPr lang="ja-JP" altLang="en-US"/>
              <a:t>場合によってはロボット確認があるので、対応する。</a:t>
            </a:r>
            <a:endParaRPr lang="en-US" altLang="ja-JP" dirty="0"/>
          </a:p>
          <a:p>
            <a:r>
              <a:rPr lang="ja-JP" altLang="en-US"/>
              <a:t>最後に登録のためのコードがメールで送られるので、それを入力すれば登録完了</a:t>
            </a:r>
            <a:endParaRPr lang="en-US" altLang="ja-JP" dirty="0"/>
          </a:p>
        </p:txBody>
      </p:sp>
      <p:pic>
        <p:nvPicPr>
          <p:cNvPr id="8" name="図 7">
            <a:extLst>
              <a:ext uri="{FF2B5EF4-FFF2-40B4-BE49-F238E27FC236}">
                <a16:creationId xmlns:a16="http://schemas.microsoft.com/office/drawing/2014/main" id="{8772315D-91F6-C006-4B49-1720F422A273}"/>
              </a:ext>
            </a:extLst>
          </p:cNvPr>
          <p:cNvPicPr>
            <a:picLocks noChangeAspect="1"/>
          </p:cNvPicPr>
          <p:nvPr/>
        </p:nvPicPr>
        <p:blipFill>
          <a:blip r:embed="rId2"/>
          <a:stretch>
            <a:fillRect/>
          </a:stretch>
        </p:blipFill>
        <p:spPr>
          <a:xfrm>
            <a:off x="4304634" y="1606952"/>
            <a:ext cx="4543915" cy="3749161"/>
          </a:xfrm>
          <a:prstGeom prst="rect">
            <a:avLst/>
          </a:prstGeom>
        </p:spPr>
      </p:pic>
      <p:sp>
        <p:nvSpPr>
          <p:cNvPr id="9" name="テキスト ボックス 8">
            <a:extLst>
              <a:ext uri="{FF2B5EF4-FFF2-40B4-BE49-F238E27FC236}">
                <a16:creationId xmlns:a16="http://schemas.microsoft.com/office/drawing/2014/main" id="{279DBB1A-350F-84CA-1154-0568006A6E56}"/>
              </a:ext>
            </a:extLst>
          </p:cNvPr>
          <p:cNvSpPr txBox="1"/>
          <p:nvPr/>
        </p:nvSpPr>
        <p:spPr>
          <a:xfrm>
            <a:off x="479817" y="2528514"/>
            <a:ext cx="2089033" cy="1200329"/>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a:t>メールアドレス</a:t>
            </a:r>
            <a:endParaRPr lang="en-US" altLang="ja-JP" dirty="0"/>
          </a:p>
          <a:p>
            <a:pPr marL="285750" indent="-285750">
              <a:buFont typeface="Arial" panose="020B0604020202020204" pitchFamily="34" charset="0"/>
              <a:buChar char="•"/>
            </a:pPr>
            <a:r>
              <a:rPr kumimoji="1" lang="ja-JP" altLang="en-US"/>
              <a:t>パスワード</a:t>
            </a:r>
            <a:endParaRPr kumimoji="1" lang="en-US" altLang="ja-JP" dirty="0"/>
          </a:p>
          <a:p>
            <a:pPr marL="285750" indent="-285750">
              <a:buFont typeface="Arial" panose="020B0604020202020204" pitchFamily="34" charset="0"/>
              <a:buChar char="•"/>
            </a:pPr>
            <a:r>
              <a:rPr kumimoji="1" lang="ja-JP" altLang="en-US"/>
              <a:t>ユーザ名</a:t>
            </a:r>
            <a:endParaRPr kumimoji="1" lang="en-US" altLang="ja-JP" dirty="0"/>
          </a:p>
          <a:p>
            <a:pPr marL="285750" indent="-285750">
              <a:buFont typeface="Arial" panose="020B0604020202020204" pitchFamily="34" charset="0"/>
              <a:buChar char="•"/>
            </a:pPr>
            <a:r>
              <a:rPr kumimoji="1" lang="ja-JP" altLang="en-US"/>
              <a:t>国名</a:t>
            </a:r>
            <a:endParaRPr kumimoji="1" lang="en-US" altLang="ja-JP" dirty="0"/>
          </a:p>
        </p:txBody>
      </p:sp>
      <p:sp>
        <p:nvSpPr>
          <p:cNvPr id="10" name="テキスト ボックス 9">
            <a:extLst>
              <a:ext uri="{FF2B5EF4-FFF2-40B4-BE49-F238E27FC236}">
                <a16:creationId xmlns:a16="http://schemas.microsoft.com/office/drawing/2014/main" id="{6592BB8B-09C5-235E-6A0F-90547980B903}"/>
              </a:ext>
            </a:extLst>
          </p:cNvPr>
          <p:cNvSpPr txBox="1"/>
          <p:nvPr/>
        </p:nvSpPr>
        <p:spPr>
          <a:xfrm>
            <a:off x="295451" y="2036331"/>
            <a:ext cx="1338828" cy="369332"/>
          </a:xfrm>
          <a:prstGeom prst="rect">
            <a:avLst/>
          </a:prstGeom>
          <a:noFill/>
        </p:spPr>
        <p:txBody>
          <a:bodyPr wrap="none" rtlCol="0">
            <a:spAutoFit/>
          </a:bodyPr>
          <a:lstStyle/>
          <a:p>
            <a:r>
              <a:rPr kumimoji="1" lang="ja-JP" altLang="en-US"/>
              <a:t>以下を入力</a:t>
            </a:r>
          </a:p>
        </p:txBody>
      </p:sp>
      <p:sp>
        <p:nvSpPr>
          <p:cNvPr id="11" name="テキスト ボックス 10">
            <a:extLst>
              <a:ext uri="{FF2B5EF4-FFF2-40B4-BE49-F238E27FC236}">
                <a16:creationId xmlns:a16="http://schemas.microsoft.com/office/drawing/2014/main" id="{75D673FF-3746-4A37-54D9-6E6669ECCB3E}"/>
              </a:ext>
            </a:extLst>
          </p:cNvPr>
          <p:cNvSpPr txBox="1"/>
          <p:nvPr/>
        </p:nvSpPr>
        <p:spPr>
          <a:xfrm>
            <a:off x="243566" y="4182387"/>
            <a:ext cx="3139001" cy="738664"/>
          </a:xfrm>
          <a:prstGeom prst="rect">
            <a:avLst/>
          </a:prstGeom>
          <a:noFill/>
        </p:spPr>
        <p:txBody>
          <a:bodyPr wrap="none" rtlCol="0">
            <a:spAutoFit/>
          </a:bodyPr>
          <a:lstStyle/>
          <a:p>
            <a:r>
              <a:rPr lang="ja-JP" altLang="en-US" sz="1400"/>
              <a:t>既に存在するユーザ名を選ぶと</a:t>
            </a:r>
            <a:endParaRPr lang="en-US" altLang="ja-JP" sz="1400" dirty="0"/>
          </a:p>
          <a:p>
            <a:r>
              <a:rPr lang="en-US" altLang="ja-JP" sz="1400" dirty="0">
                <a:solidFill>
                  <a:srgbClr val="FF0000"/>
                </a:solidFill>
              </a:rPr>
              <a:t>Username </a:t>
            </a:r>
            <a:r>
              <a:rPr lang="en-US" altLang="ja-JP" sz="1400" dirty="0" err="1">
                <a:solidFill>
                  <a:srgbClr val="FF0000"/>
                </a:solidFill>
              </a:rPr>
              <a:t>hogehoge</a:t>
            </a:r>
            <a:r>
              <a:rPr lang="en-US" altLang="ja-JP" sz="1400" dirty="0">
                <a:solidFill>
                  <a:srgbClr val="FF0000"/>
                </a:solidFill>
              </a:rPr>
              <a:t> is not available.</a:t>
            </a:r>
          </a:p>
          <a:p>
            <a:r>
              <a:rPr lang="ja-JP" altLang="en-US" sz="1400"/>
              <a:t>と言われるので、別名を探すこと</a:t>
            </a:r>
            <a:endParaRPr lang="en-US" altLang="ja-JP" sz="1400" dirty="0"/>
          </a:p>
        </p:txBody>
      </p:sp>
    </p:spTree>
    <p:extLst>
      <p:ext uri="{BB962C8B-B14F-4D97-AF65-F5344CB8AC3E}">
        <p14:creationId xmlns:p14="http://schemas.microsoft.com/office/powerpoint/2010/main" val="34255692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4BF958E-8031-45CD-B53F-3F80FFCA1259}"/>
              </a:ext>
            </a:extLst>
          </p:cNvPr>
          <p:cNvSpPr>
            <a:spLocks noGrp="1"/>
          </p:cNvSpPr>
          <p:nvPr>
            <p:ph type="body" sz="quarter" idx="10"/>
          </p:nvPr>
        </p:nvSpPr>
        <p:spPr/>
        <p:txBody>
          <a:bodyPr/>
          <a:lstStyle/>
          <a:p>
            <a:r>
              <a:rPr kumimoji="1" lang="ja-JP" altLang="en-US" dirty="0"/>
              <a:t>課題</a:t>
            </a:r>
            <a:r>
              <a:rPr kumimoji="1" lang="en-US" altLang="ja-JP" dirty="0"/>
              <a:t>1 – Step 2</a:t>
            </a:r>
            <a:endParaRPr kumimoji="1" lang="ja-JP" altLang="en-US" dirty="0"/>
          </a:p>
        </p:txBody>
      </p:sp>
      <p:sp>
        <p:nvSpPr>
          <p:cNvPr id="5" name="テキスト ボックス 4">
            <a:extLst>
              <a:ext uri="{FF2B5EF4-FFF2-40B4-BE49-F238E27FC236}">
                <a16:creationId xmlns:a16="http://schemas.microsoft.com/office/drawing/2014/main" id="{10AA060E-244F-4079-846E-64EAB8281119}"/>
              </a:ext>
            </a:extLst>
          </p:cNvPr>
          <p:cNvSpPr txBox="1"/>
          <p:nvPr/>
        </p:nvSpPr>
        <p:spPr>
          <a:xfrm>
            <a:off x="323528" y="1124744"/>
            <a:ext cx="2698175" cy="523220"/>
          </a:xfrm>
          <a:prstGeom prst="rect">
            <a:avLst/>
          </a:prstGeom>
          <a:noFill/>
        </p:spPr>
        <p:txBody>
          <a:bodyPr wrap="none" rtlCol="0">
            <a:spAutoFit/>
          </a:bodyPr>
          <a:lstStyle/>
          <a:p>
            <a:r>
              <a:rPr kumimoji="1" lang="ja-JP" altLang="en-US" sz="2800" dirty="0"/>
              <a:t>鍵の</a:t>
            </a:r>
            <a:r>
              <a:rPr lang="ja-JP" altLang="en-US" sz="2800" dirty="0"/>
              <a:t>ペアの</a:t>
            </a:r>
            <a:r>
              <a:rPr kumimoji="1" lang="ja-JP" altLang="en-US" sz="2800" dirty="0"/>
              <a:t>作成</a:t>
            </a:r>
          </a:p>
        </p:txBody>
      </p:sp>
      <p:sp>
        <p:nvSpPr>
          <p:cNvPr id="6" name="テキスト ボックス 5">
            <a:extLst>
              <a:ext uri="{FF2B5EF4-FFF2-40B4-BE49-F238E27FC236}">
                <a16:creationId xmlns:a16="http://schemas.microsoft.com/office/drawing/2014/main" id="{88AA63EC-1F7C-4501-8280-1B7D337413AC}"/>
              </a:ext>
            </a:extLst>
          </p:cNvPr>
          <p:cNvSpPr txBox="1"/>
          <p:nvPr/>
        </p:nvSpPr>
        <p:spPr>
          <a:xfrm>
            <a:off x="467544" y="1772816"/>
            <a:ext cx="3313183" cy="830997"/>
          </a:xfrm>
          <a:prstGeom prst="rect">
            <a:avLst/>
          </a:prstGeom>
          <a:noFill/>
          <a:ln>
            <a:solidFill>
              <a:schemeClr val="tx1"/>
            </a:solidFill>
          </a:ln>
        </p:spPr>
        <p:txBody>
          <a:bodyPr wrap="square" rtlCol="0">
            <a:spAutoFit/>
          </a:bodyPr>
          <a:lstStyle/>
          <a:p>
            <a:r>
              <a:rPr kumimoji="1" lang="en-US" altLang="ja-JP" sz="2400" dirty="0">
                <a:latin typeface="Consolas" panose="020B0609020204030204" pitchFamily="49" charset="0"/>
              </a:rPr>
              <a:t>cd</a:t>
            </a:r>
          </a:p>
          <a:p>
            <a:r>
              <a:rPr lang="en-US" altLang="ja-JP" sz="2400" dirty="0">
                <a:latin typeface="Consolas" panose="020B0609020204030204" pitchFamily="49" charset="0"/>
              </a:rPr>
              <a:t>ssh-keygen</a:t>
            </a:r>
            <a:endParaRPr kumimoji="1" lang="ja-JP" altLang="en-US" sz="2400" dirty="0">
              <a:latin typeface="Consolas" panose="020B0609020204030204" pitchFamily="49" charset="0"/>
            </a:endParaRPr>
          </a:p>
        </p:txBody>
      </p:sp>
      <p:sp>
        <p:nvSpPr>
          <p:cNvPr id="9" name="テキスト ボックス 8">
            <a:extLst>
              <a:ext uri="{FF2B5EF4-FFF2-40B4-BE49-F238E27FC236}">
                <a16:creationId xmlns:a16="http://schemas.microsoft.com/office/drawing/2014/main" id="{7E586FFF-C9EA-42B6-A219-2A3AC03EDCB6}"/>
              </a:ext>
            </a:extLst>
          </p:cNvPr>
          <p:cNvSpPr txBox="1"/>
          <p:nvPr/>
        </p:nvSpPr>
        <p:spPr>
          <a:xfrm>
            <a:off x="3858365" y="2234481"/>
            <a:ext cx="2031325" cy="369332"/>
          </a:xfrm>
          <a:prstGeom prst="rect">
            <a:avLst/>
          </a:prstGeom>
          <a:noFill/>
        </p:spPr>
        <p:txBody>
          <a:bodyPr wrap="none" rtlCol="0">
            <a:spAutoFit/>
          </a:bodyPr>
          <a:lstStyle/>
          <a:p>
            <a:r>
              <a:rPr lang="ja-JP" altLang="en-US" dirty="0"/>
              <a:t>鍵を作るコマンド</a:t>
            </a:r>
            <a:endParaRPr kumimoji="1" lang="ja-JP" altLang="en-US" dirty="0"/>
          </a:p>
        </p:txBody>
      </p:sp>
      <p:sp>
        <p:nvSpPr>
          <p:cNvPr id="10" name="テキスト ボックス 9">
            <a:extLst>
              <a:ext uri="{FF2B5EF4-FFF2-40B4-BE49-F238E27FC236}">
                <a16:creationId xmlns:a16="http://schemas.microsoft.com/office/drawing/2014/main" id="{1A4A456E-5CF7-45CA-A44A-1962FC11C332}"/>
              </a:ext>
            </a:extLst>
          </p:cNvPr>
          <p:cNvSpPr txBox="1"/>
          <p:nvPr/>
        </p:nvSpPr>
        <p:spPr>
          <a:xfrm>
            <a:off x="755576" y="3573016"/>
            <a:ext cx="7149714" cy="1477328"/>
          </a:xfrm>
          <a:prstGeom prst="rect">
            <a:avLst/>
          </a:prstGeom>
          <a:noFill/>
          <a:ln>
            <a:solidFill>
              <a:schemeClr val="tx1"/>
            </a:solidFill>
          </a:ln>
        </p:spPr>
        <p:txBody>
          <a:bodyPr wrap="none" rtlCol="0">
            <a:spAutoFit/>
          </a:bodyPr>
          <a:lstStyle/>
          <a:p>
            <a:r>
              <a:rPr kumimoji="1" lang="en-US" altLang="ja-JP" dirty="0">
                <a:latin typeface="Consolas" panose="020B0609020204030204" pitchFamily="49" charset="0"/>
              </a:rPr>
              <a:t>Generating public/private ed25519 key pair.</a:t>
            </a:r>
          </a:p>
          <a:p>
            <a:r>
              <a:rPr kumimoji="1" lang="en-US" altLang="ja-JP" dirty="0">
                <a:latin typeface="Consolas" panose="020B0609020204030204" pitchFamily="49" charset="0"/>
              </a:rPr>
              <a:t>Enter file in which to save the key (/z//.ssh/ed25519):</a:t>
            </a:r>
          </a:p>
          <a:p>
            <a:r>
              <a:rPr kumimoji="1" lang="en-US" altLang="ja-JP" dirty="0">
                <a:latin typeface="Consolas" panose="020B0609020204030204" pitchFamily="49" charset="0"/>
              </a:rPr>
              <a:t>Created directory ‘/z/.</a:t>
            </a:r>
            <a:r>
              <a:rPr kumimoji="1" lang="en-US" altLang="ja-JP" dirty="0" err="1">
                <a:latin typeface="Consolas" panose="020B0609020204030204" pitchFamily="49" charset="0"/>
              </a:rPr>
              <a:t>ssh</a:t>
            </a:r>
            <a:r>
              <a:rPr kumimoji="1" lang="en-US" altLang="ja-JP" dirty="0">
                <a:latin typeface="Consolas" panose="020B0609020204030204" pitchFamily="49" charset="0"/>
              </a:rPr>
              <a:t>'.</a:t>
            </a:r>
          </a:p>
          <a:p>
            <a:r>
              <a:rPr kumimoji="1" lang="en-US" altLang="ja-JP" dirty="0">
                <a:latin typeface="Consolas" panose="020B0609020204030204" pitchFamily="49" charset="0"/>
              </a:rPr>
              <a:t>Enter passphrase (empty for no passphrase):</a:t>
            </a:r>
          </a:p>
          <a:p>
            <a:r>
              <a:rPr kumimoji="1" lang="en-US" altLang="ja-JP" dirty="0">
                <a:latin typeface="Consolas" panose="020B0609020204030204" pitchFamily="49" charset="0"/>
              </a:rPr>
              <a:t>Enter same passphrase again: </a:t>
            </a:r>
          </a:p>
        </p:txBody>
      </p:sp>
      <p:sp>
        <p:nvSpPr>
          <p:cNvPr id="11" name="テキスト ボックス 10">
            <a:extLst>
              <a:ext uri="{FF2B5EF4-FFF2-40B4-BE49-F238E27FC236}">
                <a16:creationId xmlns:a16="http://schemas.microsoft.com/office/drawing/2014/main" id="{798F6A88-8D49-467E-8CDC-74E0CF8FF185}"/>
              </a:ext>
            </a:extLst>
          </p:cNvPr>
          <p:cNvSpPr txBox="1"/>
          <p:nvPr/>
        </p:nvSpPr>
        <p:spPr>
          <a:xfrm>
            <a:off x="467544" y="2996952"/>
            <a:ext cx="5647700" cy="369332"/>
          </a:xfrm>
          <a:prstGeom prst="rect">
            <a:avLst/>
          </a:prstGeom>
          <a:noFill/>
        </p:spPr>
        <p:txBody>
          <a:bodyPr wrap="none" rtlCol="0">
            <a:spAutoFit/>
          </a:bodyPr>
          <a:lstStyle/>
          <a:p>
            <a:r>
              <a:rPr lang="ja-JP" altLang="en-US" dirty="0"/>
              <a:t>実行すると以下のような表示になる</a:t>
            </a:r>
            <a:r>
              <a:rPr lang="en-US" altLang="ja-JP" dirty="0"/>
              <a:t>(</a:t>
            </a:r>
            <a:r>
              <a:rPr lang="ja-JP" altLang="en-US" dirty="0"/>
              <a:t>順番に聞かれる</a:t>
            </a:r>
            <a:r>
              <a:rPr lang="en-US" altLang="ja-JP" dirty="0"/>
              <a:t>)</a:t>
            </a:r>
            <a:endParaRPr kumimoji="1" lang="ja-JP" altLang="en-US" dirty="0"/>
          </a:p>
        </p:txBody>
      </p:sp>
      <p:sp>
        <p:nvSpPr>
          <p:cNvPr id="13" name="テキスト ボックス 12">
            <a:extLst>
              <a:ext uri="{FF2B5EF4-FFF2-40B4-BE49-F238E27FC236}">
                <a16:creationId xmlns:a16="http://schemas.microsoft.com/office/drawing/2014/main" id="{B2205027-1218-46D2-8F57-6680DC51BBF2}"/>
              </a:ext>
            </a:extLst>
          </p:cNvPr>
          <p:cNvSpPr txBox="1"/>
          <p:nvPr/>
        </p:nvSpPr>
        <p:spPr>
          <a:xfrm>
            <a:off x="467544" y="3861048"/>
            <a:ext cx="311304" cy="1200329"/>
          </a:xfrm>
          <a:prstGeom prst="rect">
            <a:avLst/>
          </a:prstGeom>
          <a:noFill/>
        </p:spPr>
        <p:txBody>
          <a:bodyPr wrap="none" rtlCol="0">
            <a:spAutoFit/>
          </a:bodyPr>
          <a:lstStyle/>
          <a:p>
            <a:r>
              <a:rPr kumimoji="1" lang="en-US" altLang="ja-JP" dirty="0">
                <a:solidFill>
                  <a:srgbClr val="FF0000"/>
                </a:solidFill>
                <a:latin typeface="Consolas" panose="020B0609020204030204" pitchFamily="49" charset="0"/>
              </a:rPr>
              <a:t>1</a:t>
            </a:r>
          </a:p>
          <a:p>
            <a:endParaRPr lang="en-US" altLang="ja-JP" dirty="0">
              <a:solidFill>
                <a:srgbClr val="FF0000"/>
              </a:solidFill>
              <a:latin typeface="Consolas" panose="020B0609020204030204" pitchFamily="49" charset="0"/>
            </a:endParaRPr>
          </a:p>
          <a:p>
            <a:r>
              <a:rPr lang="en-US" altLang="ja-JP" dirty="0">
                <a:solidFill>
                  <a:srgbClr val="FF0000"/>
                </a:solidFill>
                <a:latin typeface="Consolas" panose="020B0609020204030204" pitchFamily="49" charset="0"/>
              </a:rPr>
              <a:t>2</a:t>
            </a:r>
          </a:p>
          <a:p>
            <a:r>
              <a:rPr lang="en-US" altLang="ja-JP" dirty="0">
                <a:solidFill>
                  <a:srgbClr val="FF0000"/>
                </a:solidFill>
                <a:latin typeface="Consolas" panose="020B0609020204030204" pitchFamily="49" charset="0"/>
              </a:rPr>
              <a:t>3</a:t>
            </a:r>
            <a:endParaRPr kumimoji="1" lang="ja-JP" altLang="en-US" dirty="0">
              <a:solidFill>
                <a:srgbClr val="FF0000"/>
              </a:solidFill>
              <a:latin typeface="Consolas" panose="020B0609020204030204" pitchFamily="49" charset="0"/>
            </a:endParaRPr>
          </a:p>
        </p:txBody>
      </p:sp>
      <p:sp>
        <p:nvSpPr>
          <p:cNvPr id="14" name="テキスト ボックス 13">
            <a:extLst>
              <a:ext uri="{FF2B5EF4-FFF2-40B4-BE49-F238E27FC236}">
                <a16:creationId xmlns:a16="http://schemas.microsoft.com/office/drawing/2014/main" id="{B93369CB-141F-4EF6-871F-EC0780AE858A}"/>
              </a:ext>
            </a:extLst>
          </p:cNvPr>
          <p:cNvSpPr txBox="1"/>
          <p:nvPr/>
        </p:nvSpPr>
        <p:spPr>
          <a:xfrm>
            <a:off x="467544" y="5257076"/>
            <a:ext cx="7416824" cy="1200329"/>
          </a:xfrm>
          <a:prstGeom prst="rect">
            <a:avLst/>
          </a:prstGeom>
          <a:noFill/>
        </p:spPr>
        <p:txBody>
          <a:bodyPr wrap="square" rtlCol="0">
            <a:spAutoFit/>
          </a:bodyPr>
          <a:lstStyle/>
          <a:p>
            <a:pPr marL="342900" indent="-342900">
              <a:buAutoNum type="arabicPeriod"/>
            </a:pPr>
            <a:r>
              <a:rPr lang="ja-JP" altLang="en-US" dirty="0">
                <a:sym typeface="Wingdings" panose="05000000000000000000" pitchFamily="2" charset="2"/>
              </a:rPr>
              <a:t>「</a:t>
            </a:r>
            <a:r>
              <a:rPr kumimoji="1" lang="en-US" altLang="ja-JP" dirty="0"/>
              <a:t>/z/.ssh/id_</a:t>
            </a:r>
            <a:r>
              <a:rPr lang="en-US" altLang="ja-JP" dirty="0"/>
              <a:t>ed25519</a:t>
            </a:r>
            <a:r>
              <a:rPr kumimoji="1" lang="ja-JP" altLang="en-US"/>
              <a:t>」と入力</a:t>
            </a:r>
            <a:r>
              <a:rPr kumimoji="1" lang="ja-JP" altLang="en-US" dirty="0"/>
              <a:t>すること</a:t>
            </a:r>
            <a:endParaRPr lang="en-US" altLang="ja-JP" dirty="0"/>
          </a:p>
          <a:p>
            <a:pPr marL="342900" indent="-342900">
              <a:buAutoNum type="arabicPeriod"/>
            </a:pPr>
            <a:r>
              <a:rPr kumimoji="1" lang="ja-JP" altLang="en-US" dirty="0"/>
              <a:t>パスフレーズ</a:t>
            </a:r>
            <a:r>
              <a:rPr kumimoji="1" lang="en-US" altLang="ja-JP" dirty="0"/>
              <a:t>(</a:t>
            </a:r>
            <a:r>
              <a:rPr kumimoji="1" lang="ja-JP" altLang="en-US" dirty="0"/>
              <a:t>パスワード</a:t>
            </a:r>
            <a:r>
              <a:rPr kumimoji="1" lang="en-US" altLang="ja-JP" dirty="0"/>
              <a:t>)</a:t>
            </a:r>
            <a:r>
              <a:rPr kumimoji="1" lang="ja-JP" altLang="en-US" dirty="0"/>
              <a:t>を入力。</a:t>
            </a:r>
            <a:r>
              <a:rPr kumimoji="1" lang="ja-JP" altLang="en-US" dirty="0">
                <a:solidFill>
                  <a:srgbClr val="FF0000"/>
                </a:solidFill>
              </a:rPr>
              <a:t>必ず入力すること。なお、ここで入力した文字は画面に表示されない。</a:t>
            </a:r>
            <a:endParaRPr lang="en-US" altLang="ja-JP" dirty="0">
              <a:solidFill>
                <a:srgbClr val="FF0000"/>
              </a:solidFill>
            </a:endParaRPr>
          </a:p>
          <a:p>
            <a:pPr marL="342900" indent="-342900">
              <a:buAutoNum type="arabicPeriod"/>
            </a:pPr>
            <a:r>
              <a:rPr lang="ja-JP" altLang="en-US" dirty="0"/>
              <a:t>同じパスフレーズを入力。ここでも文字は表示されない</a:t>
            </a:r>
            <a:endParaRPr lang="en-US" altLang="ja-JP" dirty="0"/>
          </a:p>
        </p:txBody>
      </p:sp>
    </p:spTree>
    <p:extLst>
      <p:ext uri="{BB962C8B-B14F-4D97-AF65-F5344CB8AC3E}">
        <p14:creationId xmlns:p14="http://schemas.microsoft.com/office/powerpoint/2010/main" val="37141620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7A3ADEA-3EB2-43E0-BB43-5C6224A0AE27}"/>
              </a:ext>
            </a:extLst>
          </p:cNvPr>
          <p:cNvSpPr>
            <a:spLocks noGrp="1"/>
          </p:cNvSpPr>
          <p:nvPr>
            <p:ph type="body" sz="quarter" idx="10"/>
          </p:nvPr>
        </p:nvSpPr>
        <p:spPr/>
        <p:txBody>
          <a:bodyPr/>
          <a:lstStyle/>
          <a:p>
            <a:r>
              <a:rPr kumimoji="1" lang="ja-JP" altLang="en-US" dirty="0"/>
              <a:t>課題</a:t>
            </a:r>
            <a:r>
              <a:rPr kumimoji="1" lang="en-US" altLang="ja-JP" dirty="0"/>
              <a:t>1 – Step 2</a:t>
            </a:r>
            <a:endParaRPr kumimoji="1" lang="ja-JP" altLang="en-US" dirty="0"/>
          </a:p>
        </p:txBody>
      </p:sp>
      <p:pic>
        <p:nvPicPr>
          <p:cNvPr id="3" name="Picture 2" descr="フォルダのイラスト">
            <a:extLst>
              <a:ext uri="{FF2B5EF4-FFF2-40B4-BE49-F238E27FC236}">
                <a16:creationId xmlns:a16="http://schemas.microsoft.com/office/drawing/2014/main" id="{18CA8FFD-D2E2-4351-BAD4-A8E2399A64D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9632" y="2420888"/>
            <a:ext cx="702078" cy="5879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フォルダのイラスト">
            <a:extLst>
              <a:ext uri="{FF2B5EF4-FFF2-40B4-BE49-F238E27FC236}">
                <a16:creationId xmlns:a16="http://schemas.microsoft.com/office/drawing/2014/main" id="{08A045B1-E9C4-4900-9429-FEF8CA98280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9632" y="3501008"/>
            <a:ext cx="702078" cy="58799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2B46941D-45B2-4635-AAA2-1D320DEFCE61}"/>
              </a:ext>
            </a:extLst>
          </p:cNvPr>
          <p:cNvSpPr txBox="1"/>
          <p:nvPr/>
        </p:nvSpPr>
        <p:spPr>
          <a:xfrm>
            <a:off x="1299845" y="3645024"/>
            <a:ext cx="607859" cy="369332"/>
          </a:xfrm>
          <a:prstGeom prst="rect">
            <a:avLst/>
          </a:prstGeom>
          <a:noFill/>
        </p:spPr>
        <p:txBody>
          <a:bodyPr wrap="none" rtlCol="0">
            <a:spAutoFit/>
          </a:bodyPr>
          <a:lstStyle/>
          <a:p>
            <a:r>
              <a:rPr kumimoji="1" lang="en-US" altLang="ja-JP" dirty="0"/>
              <a:t>.</a:t>
            </a:r>
            <a:r>
              <a:rPr kumimoji="1" lang="en-US" altLang="ja-JP" dirty="0" err="1"/>
              <a:t>ssh</a:t>
            </a:r>
            <a:endParaRPr kumimoji="1" lang="ja-JP" altLang="en-US" dirty="0"/>
          </a:p>
        </p:txBody>
      </p:sp>
      <p:pic>
        <p:nvPicPr>
          <p:cNvPr id="6" name="Picture 2" descr="家のイラスト7">
            <a:extLst>
              <a:ext uri="{FF2B5EF4-FFF2-40B4-BE49-F238E27FC236}">
                <a16:creationId xmlns:a16="http://schemas.microsoft.com/office/drawing/2014/main" id="{0DA3CBBE-3BB9-432E-A279-5763B1DA63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3648" y="2564904"/>
            <a:ext cx="360040" cy="33663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線矢印コネクタ 6">
            <a:extLst>
              <a:ext uri="{FF2B5EF4-FFF2-40B4-BE49-F238E27FC236}">
                <a16:creationId xmlns:a16="http://schemas.microsoft.com/office/drawing/2014/main" id="{4CF51FFE-1BDA-4929-A659-56A011D6BA3A}"/>
              </a:ext>
            </a:extLst>
          </p:cNvPr>
          <p:cNvCxnSpPr>
            <a:cxnSpLocks/>
            <a:stCxn id="3" idx="2"/>
            <a:endCxn id="4" idx="0"/>
          </p:cNvCxnSpPr>
          <p:nvPr/>
        </p:nvCxnSpPr>
        <p:spPr>
          <a:xfrm>
            <a:off x="1610671" y="3008878"/>
            <a:ext cx="0" cy="49213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C96A612F-457A-48ED-A8D3-73050C52F762}"/>
              </a:ext>
            </a:extLst>
          </p:cNvPr>
          <p:cNvSpPr txBox="1"/>
          <p:nvPr/>
        </p:nvSpPr>
        <p:spPr>
          <a:xfrm>
            <a:off x="888606" y="5647351"/>
            <a:ext cx="1390124" cy="369332"/>
          </a:xfrm>
          <a:prstGeom prst="rect">
            <a:avLst/>
          </a:prstGeom>
          <a:noFill/>
        </p:spPr>
        <p:txBody>
          <a:bodyPr wrap="none" rtlCol="0">
            <a:spAutoFit/>
          </a:bodyPr>
          <a:lstStyle/>
          <a:p>
            <a:r>
              <a:rPr lang="en-US" altLang="ja-JP" dirty="0"/>
              <a:t>id_ed25519</a:t>
            </a:r>
            <a:endParaRPr kumimoji="1" lang="ja-JP" altLang="en-US" dirty="0">
              <a:latin typeface="Consolas" panose="020B0609020204030204" pitchFamily="49" charset="0"/>
            </a:endParaRPr>
          </a:p>
        </p:txBody>
      </p:sp>
      <p:sp>
        <p:nvSpPr>
          <p:cNvPr id="16" name="テキスト ボックス 15">
            <a:extLst>
              <a:ext uri="{FF2B5EF4-FFF2-40B4-BE49-F238E27FC236}">
                <a16:creationId xmlns:a16="http://schemas.microsoft.com/office/drawing/2014/main" id="{01C3F82A-6F55-4362-930C-E40B796F2226}"/>
              </a:ext>
            </a:extLst>
          </p:cNvPr>
          <p:cNvSpPr txBox="1"/>
          <p:nvPr/>
        </p:nvSpPr>
        <p:spPr>
          <a:xfrm>
            <a:off x="2621250" y="5656643"/>
            <a:ext cx="1838965" cy="369332"/>
          </a:xfrm>
          <a:prstGeom prst="rect">
            <a:avLst/>
          </a:prstGeom>
          <a:noFill/>
        </p:spPr>
        <p:txBody>
          <a:bodyPr wrap="none" rtlCol="0">
            <a:spAutoFit/>
          </a:bodyPr>
          <a:lstStyle/>
          <a:p>
            <a:r>
              <a:rPr lang="en-US" altLang="ja-JP" dirty="0"/>
              <a:t>id_ed25519.pub</a:t>
            </a:r>
            <a:endParaRPr kumimoji="1" lang="ja-JP" altLang="en-US" dirty="0">
              <a:latin typeface="Consolas" panose="020B0609020204030204" pitchFamily="49" charset="0"/>
            </a:endParaRPr>
          </a:p>
        </p:txBody>
      </p:sp>
      <p:cxnSp>
        <p:nvCxnSpPr>
          <p:cNvPr id="18" name="直線矢印コネクタ 17">
            <a:extLst>
              <a:ext uri="{FF2B5EF4-FFF2-40B4-BE49-F238E27FC236}">
                <a16:creationId xmlns:a16="http://schemas.microsoft.com/office/drawing/2014/main" id="{936384F9-2105-4D5D-A6F6-02E1CB1E0E0C}"/>
              </a:ext>
            </a:extLst>
          </p:cNvPr>
          <p:cNvCxnSpPr>
            <a:stCxn id="4" idx="2"/>
          </p:cNvCxnSpPr>
          <p:nvPr/>
        </p:nvCxnSpPr>
        <p:spPr>
          <a:xfrm>
            <a:off x="1610671" y="4088998"/>
            <a:ext cx="4410" cy="47704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コネクタ: カギ線 19">
            <a:extLst>
              <a:ext uri="{FF2B5EF4-FFF2-40B4-BE49-F238E27FC236}">
                <a16:creationId xmlns:a16="http://schemas.microsoft.com/office/drawing/2014/main" id="{AA0F8D4E-EA60-46C3-BA24-54B95D4D7D60}"/>
              </a:ext>
            </a:extLst>
          </p:cNvPr>
          <p:cNvCxnSpPr>
            <a:stCxn id="4" idx="2"/>
          </p:cNvCxnSpPr>
          <p:nvPr/>
        </p:nvCxnSpPr>
        <p:spPr>
          <a:xfrm rot="16200000" flipH="1">
            <a:off x="2197198" y="3502470"/>
            <a:ext cx="564138" cy="1737193"/>
          </a:xfrm>
          <a:prstGeom prst="bentConnector3">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D8CB605A-531A-4C79-BF14-25A4FA6FDC0B}"/>
              </a:ext>
            </a:extLst>
          </p:cNvPr>
          <p:cNvSpPr txBox="1"/>
          <p:nvPr/>
        </p:nvSpPr>
        <p:spPr>
          <a:xfrm>
            <a:off x="683568" y="1268760"/>
            <a:ext cx="7810151" cy="707886"/>
          </a:xfrm>
          <a:prstGeom prst="rect">
            <a:avLst/>
          </a:prstGeom>
          <a:noFill/>
        </p:spPr>
        <p:txBody>
          <a:bodyPr wrap="none" rtlCol="0">
            <a:spAutoFit/>
          </a:bodyPr>
          <a:lstStyle/>
          <a:p>
            <a:r>
              <a:rPr lang="ja-JP" altLang="en-US" sz="2000" dirty="0"/>
              <a:t>ホームディレクトリ直下に</a:t>
            </a:r>
            <a:r>
              <a:rPr lang="en-US" altLang="ja-JP" sz="2000" dirty="0"/>
              <a:t>.</a:t>
            </a:r>
            <a:r>
              <a:rPr lang="en-US" altLang="ja-JP" sz="2000" dirty="0" err="1"/>
              <a:t>ssh</a:t>
            </a:r>
            <a:r>
              <a:rPr lang="ja-JP" altLang="en-US" sz="2000" dirty="0"/>
              <a:t>というディレクトリが作られ、</a:t>
            </a:r>
            <a:endParaRPr lang="en-US" altLang="ja-JP" sz="2000" dirty="0"/>
          </a:p>
          <a:p>
            <a:r>
              <a:rPr kumimoji="1" lang="ja-JP" altLang="en-US" sz="2000" dirty="0"/>
              <a:t>その下に秘密鍵</a:t>
            </a:r>
            <a:r>
              <a:rPr kumimoji="1" lang="en-US" altLang="ja-JP" sz="2000" dirty="0"/>
              <a:t>(id_ed25519)</a:t>
            </a:r>
            <a:r>
              <a:rPr kumimoji="1" lang="ja-JP" altLang="en-US" sz="2000" dirty="0"/>
              <a:t>と公開</a:t>
            </a:r>
            <a:r>
              <a:rPr kumimoji="1" lang="ja-JP" altLang="en-US" sz="2000"/>
              <a:t>鍵</a:t>
            </a:r>
            <a:r>
              <a:rPr lang="en-US" altLang="ja-JP" sz="2000" dirty="0"/>
              <a:t>(id_ed25519.pub</a:t>
            </a:r>
            <a:r>
              <a:rPr kumimoji="1" lang="en-US" altLang="ja-JP" sz="2000" dirty="0"/>
              <a:t>)</a:t>
            </a:r>
            <a:r>
              <a:rPr kumimoji="1" lang="ja-JP" altLang="en-US" sz="2000" dirty="0"/>
              <a:t>が作られる</a:t>
            </a:r>
          </a:p>
        </p:txBody>
      </p:sp>
      <p:sp>
        <p:nvSpPr>
          <p:cNvPr id="22" name="テキスト ボックス 21">
            <a:extLst>
              <a:ext uri="{FF2B5EF4-FFF2-40B4-BE49-F238E27FC236}">
                <a16:creationId xmlns:a16="http://schemas.microsoft.com/office/drawing/2014/main" id="{114A2852-8256-426E-9F6A-2B32878C7A5E}"/>
              </a:ext>
            </a:extLst>
          </p:cNvPr>
          <p:cNvSpPr txBox="1"/>
          <p:nvPr/>
        </p:nvSpPr>
        <p:spPr>
          <a:xfrm>
            <a:off x="1109082" y="6016683"/>
            <a:ext cx="877163" cy="369332"/>
          </a:xfrm>
          <a:prstGeom prst="rect">
            <a:avLst/>
          </a:prstGeom>
          <a:noFill/>
        </p:spPr>
        <p:txBody>
          <a:bodyPr wrap="none" rtlCol="0">
            <a:spAutoFit/>
          </a:bodyPr>
          <a:lstStyle/>
          <a:p>
            <a:r>
              <a:rPr lang="ja-JP" altLang="en-US" dirty="0"/>
              <a:t>秘密鍵</a:t>
            </a:r>
            <a:endParaRPr kumimoji="1" lang="ja-JP" altLang="en-US" dirty="0"/>
          </a:p>
        </p:txBody>
      </p:sp>
      <p:sp>
        <p:nvSpPr>
          <p:cNvPr id="23" name="テキスト ボックス 22">
            <a:extLst>
              <a:ext uri="{FF2B5EF4-FFF2-40B4-BE49-F238E27FC236}">
                <a16:creationId xmlns:a16="http://schemas.microsoft.com/office/drawing/2014/main" id="{648D2DC1-D701-4BBF-A69F-00D16625A700}"/>
              </a:ext>
            </a:extLst>
          </p:cNvPr>
          <p:cNvSpPr txBox="1"/>
          <p:nvPr/>
        </p:nvSpPr>
        <p:spPr>
          <a:xfrm>
            <a:off x="2909282" y="6016683"/>
            <a:ext cx="877163" cy="369332"/>
          </a:xfrm>
          <a:prstGeom prst="rect">
            <a:avLst/>
          </a:prstGeom>
          <a:noFill/>
        </p:spPr>
        <p:txBody>
          <a:bodyPr wrap="none" rtlCol="0">
            <a:spAutoFit/>
          </a:bodyPr>
          <a:lstStyle/>
          <a:p>
            <a:r>
              <a:rPr lang="ja-JP" altLang="en-US" dirty="0"/>
              <a:t>公開鍵</a:t>
            </a:r>
            <a:endParaRPr kumimoji="1" lang="ja-JP" altLang="en-US" dirty="0"/>
          </a:p>
        </p:txBody>
      </p:sp>
      <p:grpSp>
        <p:nvGrpSpPr>
          <p:cNvPr id="9" name="グループ化 8">
            <a:extLst>
              <a:ext uri="{FF2B5EF4-FFF2-40B4-BE49-F238E27FC236}">
                <a16:creationId xmlns:a16="http://schemas.microsoft.com/office/drawing/2014/main" id="{7FD7500B-8068-350A-40B5-ED4550F183C5}"/>
              </a:ext>
            </a:extLst>
          </p:cNvPr>
          <p:cNvGrpSpPr/>
          <p:nvPr/>
        </p:nvGrpSpPr>
        <p:grpSpPr>
          <a:xfrm>
            <a:off x="1366756" y="4683350"/>
            <a:ext cx="594954" cy="793273"/>
            <a:chOff x="971600" y="980729"/>
            <a:chExt cx="756083" cy="1008112"/>
          </a:xfrm>
        </p:grpSpPr>
        <p:sp>
          <p:nvSpPr>
            <p:cNvPr id="24" name="正方形/長方形 23">
              <a:extLst>
                <a:ext uri="{FF2B5EF4-FFF2-40B4-BE49-F238E27FC236}">
                  <a16:creationId xmlns:a16="http://schemas.microsoft.com/office/drawing/2014/main" id="{F27C8711-A806-F84C-A08A-58D45FFD84EF}"/>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三角形 24">
              <a:extLst>
                <a:ext uri="{FF2B5EF4-FFF2-40B4-BE49-F238E27FC236}">
                  <a16:creationId xmlns:a16="http://schemas.microsoft.com/office/drawing/2014/main" id="{19F279D1-F339-2226-CC9F-8DCBEAAA2851}"/>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 name="グループ化 9">
            <a:extLst>
              <a:ext uri="{FF2B5EF4-FFF2-40B4-BE49-F238E27FC236}">
                <a16:creationId xmlns:a16="http://schemas.microsoft.com/office/drawing/2014/main" id="{4EE060CA-606E-6A48-917C-07247ACACC88}"/>
              </a:ext>
            </a:extLst>
          </p:cNvPr>
          <p:cNvGrpSpPr/>
          <p:nvPr/>
        </p:nvGrpSpPr>
        <p:grpSpPr>
          <a:xfrm>
            <a:off x="2909282" y="4727576"/>
            <a:ext cx="592025" cy="793273"/>
            <a:chOff x="3963655" y="1196752"/>
            <a:chExt cx="752361" cy="1008112"/>
          </a:xfrm>
        </p:grpSpPr>
        <p:sp>
          <p:nvSpPr>
            <p:cNvPr id="17" name="正方形/長方形 16">
              <a:extLst>
                <a:ext uri="{FF2B5EF4-FFF2-40B4-BE49-F238E27FC236}">
                  <a16:creationId xmlns:a16="http://schemas.microsoft.com/office/drawing/2014/main" id="{0F5E490D-D46E-A2A1-D08A-8C8EA40CB9BF}"/>
                </a:ext>
              </a:extLst>
            </p:cNvPr>
            <p:cNvSpPr/>
            <p:nvPr/>
          </p:nvSpPr>
          <p:spPr>
            <a:xfrm>
              <a:off x="4211960" y="1196752"/>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三角形 18">
              <a:extLst>
                <a:ext uri="{FF2B5EF4-FFF2-40B4-BE49-F238E27FC236}">
                  <a16:creationId xmlns:a16="http://schemas.microsoft.com/office/drawing/2014/main" id="{57EB9E27-E9F8-120F-058C-1EF53A3B82F7}"/>
                </a:ext>
              </a:extLst>
            </p:cNvPr>
            <p:cNvSpPr/>
            <p:nvPr/>
          </p:nvSpPr>
          <p:spPr>
            <a:xfrm rot="5400000">
              <a:off x="3923927" y="1452505"/>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382098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53E8E8C6-7AE7-E1FA-5E0D-49319F756578}"/>
              </a:ext>
            </a:extLst>
          </p:cNvPr>
          <p:cNvPicPr>
            <a:picLocks noChangeAspect="1"/>
          </p:cNvPicPr>
          <p:nvPr/>
        </p:nvPicPr>
        <p:blipFill>
          <a:blip r:embed="rId2"/>
          <a:stretch>
            <a:fillRect/>
          </a:stretch>
        </p:blipFill>
        <p:spPr>
          <a:xfrm>
            <a:off x="252761" y="923942"/>
            <a:ext cx="8519532" cy="4892975"/>
          </a:xfrm>
          <a:prstGeom prst="rect">
            <a:avLst/>
          </a:prstGeom>
        </p:spPr>
      </p:pic>
      <p:sp>
        <p:nvSpPr>
          <p:cNvPr id="2" name="テキスト プレースホルダー 1">
            <a:extLst>
              <a:ext uri="{FF2B5EF4-FFF2-40B4-BE49-F238E27FC236}">
                <a16:creationId xmlns:a16="http://schemas.microsoft.com/office/drawing/2014/main" id="{48A96C94-9885-486D-AB19-D08CA3CA24BD}"/>
              </a:ext>
            </a:extLst>
          </p:cNvPr>
          <p:cNvSpPr>
            <a:spLocks noGrp="1"/>
          </p:cNvSpPr>
          <p:nvPr>
            <p:ph type="body" sz="quarter" idx="10"/>
          </p:nvPr>
        </p:nvSpPr>
        <p:spPr/>
        <p:txBody>
          <a:bodyPr/>
          <a:lstStyle/>
          <a:p>
            <a:r>
              <a:rPr kumimoji="1" lang="ja-JP" altLang="en-US"/>
              <a:t>課題</a:t>
            </a:r>
            <a:r>
              <a:rPr kumimoji="1" lang="en-US" altLang="ja-JP"/>
              <a:t>1 </a:t>
            </a:r>
            <a:r>
              <a:rPr kumimoji="1" lang="en-US" altLang="ja-JP" dirty="0"/>
              <a:t>– Step 3</a:t>
            </a:r>
            <a:endParaRPr kumimoji="1" lang="ja-JP" altLang="en-US" dirty="0"/>
          </a:p>
        </p:txBody>
      </p:sp>
      <p:sp>
        <p:nvSpPr>
          <p:cNvPr id="5" name="四角形: 角を丸くする 4">
            <a:extLst>
              <a:ext uri="{FF2B5EF4-FFF2-40B4-BE49-F238E27FC236}">
                <a16:creationId xmlns:a16="http://schemas.microsoft.com/office/drawing/2014/main" id="{33514587-7C96-4BB5-AA1C-4DA98B53D7A1}"/>
              </a:ext>
            </a:extLst>
          </p:cNvPr>
          <p:cNvSpPr/>
          <p:nvPr/>
        </p:nvSpPr>
        <p:spPr>
          <a:xfrm>
            <a:off x="6612262" y="4278661"/>
            <a:ext cx="1296144"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2026228-497F-4402-9EE3-CDEE066834FC}"/>
              </a:ext>
            </a:extLst>
          </p:cNvPr>
          <p:cNvSpPr txBox="1"/>
          <p:nvPr/>
        </p:nvSpPr>
        <p:spPr>
          <a:xfrm>
            <a:off x="2610582" y="5985150"/>
            <a:ext cx="1338828" cy="369332"/>
          </a:xfrm>
          <a:prstGeom prst="rect">
            <a:avLst/>
          </a:prstGeom>
          <a:noFill/>
        </p:spPr>
        <p:txBody>
          <a:bodyPr wrap="none" rtlCol="0">
            <a:spAutoFit/>
          </a:bodyPr>
          <a:lstStyle/>
          <a:p>
            <a:r>
              <a:rPr kumimoji="1" lang="ja-JP" altLang="en-US" dirty="0"/>
              <a:t>これを選ぶ</a:t>
            </a:r>
          </a:p>
        </p:txBody>
      </p:sp>
      <p:cxnSp>
        <p:nvCxnSpPr>
          <p:cNvPr id="16" name="コネクタ: カギ線 15">
            <a:extLst>
              <a:ext uri="{FF2B5EF4-FFF2-40B4-BE49-F238E27FC236}">
                <a16:creationId xmlns:a16="http://schemas.microsoft.com/office/drawing/2014/main" id="{C92C8012-1FF2-4B0F-AFC7-95840E3798FF}"/>
              </a:ext>
            </a:extLst>
          </p:cNvPr>
          <p:cNvCxnSpPr>
            <a:stCxn id="6" idx="3"/>
            <a:endCxn id="5" idx="2"/>
          </p:cNvCxnSpPr>
          <p:nvPr/>
        </p:nvCxnSpPr>
        <p:spPr>
          <a:xfrm flipV="1">
            <a:off x="3949410" y="4638701"/>
            <a:ext cx="3310924" cy="1531115"/>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7148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F6B926CC-EB6E-6435-79B6-205B2423401A}"/>
              </a:ext>
            </a:extLst>
          </p:cNvPr>
          <p:cNvPicPr>
            <a:picLocks noChangeAspect="1"/>
          </p:cNvPicPr>
          <p:nvPr/>
        </p:nvPicPr>
        <p:blipFill>
          <a:blip r:embed="rId2"/>
          <a:stretch>
            <a:fillRect/>
          </a:stretch>
        </p:blipFill>
        <p:spPr>
          <a:xfrm>
            <a:off x="507765" y="1025913"/>
            <a:ext cx="8264527" cy="4729615"/>
          </a:xfrm>
          <a:prstGeom prst="rect">
            <a:avLst/>
          </a:prstGeom>
        </p:spPr>
      </p:pic>
      <p:sp>
        <p:nvSpPr>
          <p:cNvPr id="2" name="テキスト プレースホルダー 1">
            <a:extLst>
              <a:ext uri="{FF2B5EF4-FFF2-40B4-BE49-F238E27FC236}">
                <a16:creationId xmlns:a16="http://schemas.microsoft.com/office/drawing/2014/main" id="{52276A4E-291A-4E45-8822-572CDA2B2855}"/>
              </a:ext>
            </a:extLst>
          </p:cNvPr>
          <p:cNvSpPr>
            <a:spLocks noGrp="1"/>
          </p:cNvSpPr>
          <p:nvPr>
            <p:ph type="body" sz="quarter" idx="10"/>
          </p:nvPr>
        </p:nvSpPr>
        <p:spPr/>
        <p:txBody>
          <a:bodyPr/>
          <a:lstStyle/>
          <a:p>
            <a:r>
              <a:rPr kumimoji="1" lang="ja-JP" altLang="en-US"/>
              <a:t>課題</a:t>
            </a:r>
            <a:r>
              <a:rPr kumimoji="1" lang="en-US" altLang="ja-JP"/>
              <a:t>1 </a:t>
            </a:r>
            <a:r>
              <a:rPr kumimoji="1" lang="en-US" altLang="ja-JP" dirty="0"/>
              <a:t>– Step 3</a:t>
            </a:r>
            <a:endParaRPr kumimoji="1" lang="ja-JP" altLang="en-US" dirty="0"/>
          </a:p>
        </p:txBody>
      </p:sp>
      <p:sp>
        <p:nvSpPr>
          <p:cNvPr id="7" name="四角形: 角を丸くする 6">
            <a:extLst>
              <a:ext uri="{FF2B5EF4-FFF2-40B4-BE49-F238E27FC236}">
                <a16:creationId xmlns:a16="http://schemas.microsoft.com/office/drawing/2014/main" id="{3C52DF84-7ABC-4C47-B710-D1442EF77A44}"/>
              </a:ext>
            </a:extLst>
          </p:cNvPr>
          <p:cNvSpPr/>
          <p:nvPr/>
        </p:nvSpPr>
        <p:spPr>
          <a:xfrm>
            <a:off x="554855" y="4493983"/>
            <a:ext cx="1152128" cy="216024"/>
          </a:xfrm>
          <a:prstGeom prst="roundRect">
            <a:avLst>
              <a:gd name="adj" fmla="val 2355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B9D5E74F-12F3-43DF-81BB-25A873C49EF1}"/>
              </a:ext>
            </a:extLst>
          </p:cNvPr>
          <p:cNvSpPr txBox="1"/>
          <p:nvPr/>
        </p:nvSpPr>
        <p:spPr>
          <a:xfrm>
            <a:off x="3203848" y="6165304"/>
            <a:ext cx="1338828" cy="369332"/>
          </a:xfrm>
          <a:prstGeom prst="rect">
            <a:avLst/>
          </a:prstGeom>
          <a:noFill/>
        </p:spPr>
        <p:txBody>
          <a:bodyPr wrap="none" rtlCol="0">
            <a:spAutoFit/>
          </a:bodyPr>
          <a:lstStyle/>
          <a:p>
            <a:r>
              <a:rPr kumimoji="1" lang="ja-JP" altLang="en-US" dirty="0"/>
              <a:t>これを選ぶ</a:t>
            </a:r>
          </a:p>
        </p:txBody>
      </p:sp>
      <p:cxnSp>
        <p:nvCxnSpPr>
          <p:cNvPr id="10" name="コネクタ: カギ線 9">
            <a:extLst>
              <a:ext uri="{FF2B5EF4-FFF2-40B4-BE49-F238E27FC236}">
                <a16:creationId xmlns:a16="http://schemas.microsoft.com/office/drawing/2014/main" id="{DED88414-2712-4C2C-AD6B-5432591D42B1}"/>
              </a:ext>
            </a:extLst>
          </p:cNvPr>
          <p:cNvCxnSpPr>
            <a:cxnSpLocks/>
            <a:stCxn id="8" idx="1"/>
            <a:endCxn id="7" idx="2"/>
          </p:cNvCxnSpPr>
          <p:nvPr/>
        </p:nvCxnSpPr>
        <p:spPr>
          <a:xfrm rot="10800000">
            <a:off x="1130920" y="4710008"/>
            <a:ext cx="2072929" cy="1639963"/>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6077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68F0327-4D35-AC2F-589D-02B41506430F}"/>
              </a:ext>
            </a:extLst>
          </p:cNvPr>
          <p:cNvPicPr>
            <a:picLocks noChangeAspect="1"/>
          </p:cNvPicPr>
          <p:nvPr/>
        </p:nvPicPr>
        <p:blipFill>
          <a:blip r:embed="rId2"/>
          <a:stretch>
            <a:fillRect/>
          </a:stretch>
        </p:blipFill>
        <p:spPr>
          <a:xfrm>
            <a:off x="327102" y="1484949"/>
            <a:ext cx="8483331" cy="4031187"/>
          </a:xfrm>
          <a:prstGeom prst="rect">
            <a:avLst/>
          </a:prstGeom>
        </p:spPr>
      </p:pic>
      <p:sp>
        <p:nvSpPr>
          <p:cNvPr id="2" name="テキスト プレースホルダー 1">
            <a:extLst>
              <a:ext uri="{FF2B5EF4-FFF2-40B4-BE49-F238E27FC236}">
                <a16:creationId xmlns:a16="http://schemas.microsoft.com/office/drawing/2014/main" id="{6D3DF536-2B9F-4806-B972-26198EF09BAA}"/>
              </a:ext>
            </a:extLst>
          </p:cNvPr>
          <p:cNvSpPr>
            <a:spLocks noGrp="1"/>
          </p:cNvSpPr>
          <p:nvPr>
            <p:ph type="body" sz="quarter" idx="10"/>
          </p:nvPr>
        </p:nvSpPr>
        <p:spPr/>
        <p:txBody>
          <a:bodyPr/>
          <a:lstStyle/>
          <a:p>
            <a:r>
              <a:rPr kumimoji="1" lang="ja-JP" altLang="en-US"/>
              <a:t>課題</a:t>
            </a:r>
            <a:r>
              <a:rPr kumimoji="1" lang="en-US" altLang="ja-JP"/>
              <a:t>1 </a:t>
            </a:r>
            <a:r>
              <a:rPr kumimoji="1" lang="en-US" altLang="ja-JP" dirty="0"/>
              <a:t>– Step 3</a:t>
            </a:r>
            <a:endParaRPr kumimoji="1" lang="ja-JP" altLang="en-US" dirty="0"/>
          </a:p>
        </p:txBody>
      </p:sp>
      <p:sp>
        <p:nvSpPr>
          <p:cNvPr id="5" name="四角形: 角を丸くする 4">
            <a:extLst>
              <a:ext uri="{FF2B5EF4-FFF2-40B4-BE49-F238E27FC236}">
                <a16:creationId xmlns:a16="http://schemas.microsoft.com/office/drawing/2014/main" id="{616F5CD1-2975-41FE-914A-863EDAEB0643}"/>
              </a:ext>
            </a:extLst>
          </p:cNvPr>
          <p:cNvSpPr/>
          <p:nvPr/>
        </p:nvSpPr>
        <p:spPr>
          <a:xfrm>
            <a:off x="7903469" y="2088386"/>
            <a:ext cx="891125"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A2443F21-71B9-44E3-AB75-80BC347F6AF1}"/>
              </a:ext>
            </a:extLst>
          </p:cNvPr>
          <p:cNvSpPr txBox="1"/>
          <p:nvPr/>
        </p:nvSpPr>
        <p:spPr>
          <a:xfrm>
            <a:off x="7020272" y="1052736"/>
            <a:ext cx="1338828" cy="369332"/>
          </a:xfrm>
          <a:prstGeom prst="rect">
            <a:avLst/>
          </a:prstGeom>
          <a:noFill/>
        </p:spPr>
        <p:txBody>
          <a:bodyPr wrap="none" rtlCol="0">
            <a:spAutoFit/>
          </a:bodyPr>
          <a:lstStyle/>
          <a:p>
            <a:r>
              <a:rPr kumimoji="1" lang="ja-JP" altLang="en-US" dirty="0"/>
              <a:t>これを選ぶ</a:t>
            </a:r>
          </a:p>
        </p:txBody>
      </p:sp>
      <p:cxnSp>
        <p:nvCxnSpPr>
          <p:cNvPr id="7" name="コネクタ: カギ線 6">
            <a:extLst>
              <a:ext uri="{FF2B5EF4-FFF2-40B4-BE49-F238E27FC236}">
                <a16:creationId xmlns:a16="http://schemas.microsoft.com/office/drawing/2014/main" id="{F9590194-5B43-4CCD-9A60-6DE5041D05A7}"/>
              </a:ext>
            </a:extLst>
          </p:cNvPr>
          <p:cNvCxnSpPr>
            <a:cxnSpLocks/>
            <a:stCxn id="6" idx="1"/>
            <a:endCxn id="5" idx="1"/>
          </p:cNvCxnSpPr>
          <p:nvPr/>
        </p:nvCxnSpPr>
        <p:spPr>
          <a:xfrm rot="10800000" flipH="1" flipV="1">
            <a:off x="7020271" y="1237402"/>
            <a:ext cx="883197" cy="1031004"/>
          </a:xfrm>
          <a:prstGeom prst="bentConnector3">
            <a:avLst>
              <a:gd name="adj1" fmla="val -2588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5268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1B86EAD-6192-B794-E16A-AEA3DAA9157B}"/>
              </a:ext>
            </a:extLst>
          </p:cNvPr>
          <p:cNvSpPr>
            <a:spLocks noGrp="1"/>
          </p:cNvSpPr>
          <p:nvPr>
            <p:ph type="body" sz="quarter" idx="10"/>
          </p:nvPr>
        </p:nvSpPr>
        <p:spPr/>
        <p:txBody>
          <a:bodyPr/>
          <a:lstStyle/>
          <a:p>
            <a:r>
              <a:rPr lang="ja-JP" altLang="en-US" dirty="0"/>
              <a:t>注意</a:t>
            </a:r>
            <a:endParaRPr kumimoji="1" lang="ja-JP" altLang="en-US" dirty="0"/>
          </a:p>
        </p:txBody>
      </p:sp>
      <p:sp>
        <p:nvSpPr>
          <p:cNvPr id="3" name="テキスト ボックス 2">
            <a:extLst>
              <a:ext uri="{FF2B5EF4-FFF2-40B4-BE49-F238E27FC236}">
                <a16:creationId xmlns:a16="http://schemas.microsoft.com/office/drawing/2014/main" id="{42BAF8D1-2F59-6BB8-D22B-082C2BB81327}"/>
              </a:ext>
            </a:extLst>
          </p:cNvPr>
          <p:cNvSpPr txBox="1"/>
          <p:nvPr/>
        </p:nvSpPr>
        <p:spPr>
          <a:xfrm>
            <a:off x="321173" y="1325950"/>
            <a:ext cx="8728364" cy="2862322"/>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000" dirty="0"/>
              <a:t>これから</a:t>
            </a:r>
            <a:r>
              <a:rPr lang="en-US" altLang="ja-JP" sz="2000" dirty="0"/>
              <a:t>GitHub</a:t>
            </a:r>
            <a:r>
              <a:rPr lang="ja-JP" altLang="en-US" sz="2000" dirty="0"/>
              <a:t>アカウントを作成しますが、まれに、アカウント作成が</a:t>
            </a:r>
            <a:r>
              <a:rPr lang="en-US" altLang="ja-JP" sz="2000" dirty="0"/>
              <a:t>Bot</a:t>
            </a:r>
            <a:r>
              <a:rPr lang="ja-JP" altLang="en-US" sz="2000" dirty="0"/>
              <a:t>を疑われて</a:t>
            </a:r>
            <a:r>
              <a:rPr lang="en-US" altLang="ja-JP" sz="2000" dirty="0"/>
              <a:t>BAN</a:t>
            </a:r>
            <a:r>
              <a:rPr lang="ja-JP" altLang="en-US" sz="2000" dirty="0"/>
              <a:t>されることがあります。</a:t>
            </a:r>
            <a:r>
              <a:rPr kumimoji="1" lang="ja-JP" altLang="en-US" sz="2000" dirty="0"/>
              <a:t>事前に</a:t>
            </a:r>
            <a:r>
              <a:rPr kumimoji="1" lang="en-US" altLang="ja-JP" sz="2000" dirty="0"/>
              <a:t>BAN</a:t>
            </a:r>
            <a:r>
              <a:rPr kumimoji="1" lang="ja-JP" altLang="en-US" sz="2000" dirty="0"/>
              <a:t>されたことがわかったら対応するので渡辺までお知らせください</a:t>
            </a:r>
            <a:r>
              <a:rPr lang="ja-JP" altLang="en-US" sz="2000" dirty="0"/>
              <a:t>。</a:t>
            </a:r>
            <a:endParaRPr kumimoji="1" lang="en-US" altLang="ja-JP" sz="2000" dirty="0"/>
          </a:p>
          <a:p>
            <a:endParaRPr lang="en-US" altLang="ja-JP" sz="2000" dirty="0"/>
          </a:p>
          <a:p>
            <a:r>
              <a:rPr kumimoji="1" lang="ja-JP" altLang="en-US" sz="2000" dirty="0"/>
              <a:t>来週、</a:t>
            </a:r>
            <a:r>
              <a:rPr kumimoji="1" lang="en-US" altLang="ja-JP" sz="2000" dirty="0"/>
              <a:t>BAN</a:t>
            </a:r>
            <a:r>
              <a:rPr kumimoji="1" lang="ja-JP" altLang="en-US" sz="2000" dirty="0"/>
              <a:t>されていることがわかった場合は、新たにアカウントを作成しなおしてから作業するので、渡辺か</a:t>
            </a:r>
            <a:r>
              <a:rPr kumimoji="1" lang="en-US" altLang="ja-JP" sz="2000" dirty="0"/>
              <a:t>TA</a:t>
            </a:r>
            <a:r>
              <a:rPr kumimoji="1" lang="ja-JP" altLang="en-US" sz="2000" dirty="0"/>
              <a:t>に申し出てください</a:t>
            </a:r>
            <a:r>
              <a:rPr lang="ja-JP" altLang="en-US" sz="2000" dirty="0"/>
              <a:t>。</a:t>
            </a:r>
            <a:endParaRPr lang="en-US" altLang="ja-JP" sz="2000" dirty="0"/>
          </a:p>
          <a:p>
            <a:endParaRPr kumimoji="1" lang="en-US" altLang="ja-JP" sz="2000" dirty="0"/>
          </a:p>
          <a:p>
            <a:r>
              <a:rPr kumimoji="1" lang="ja-JP" altLang="en-US" sz="2000" dirty="0"/>
              <a:t>すでに</a:t>
            </a:r>
            <a:r>
              <a:rPr kumimoji="1" lang="en-US" altLang="ja-JP" sz="2000" dirty="0"/>
              <a:t>GitHub</a:t>
            </a:r>
            <a:r>
              <a:rPr kumimoji="1" lang="ja-JP" altLang="en-US" sz="2000" dirty="0"/>
              <a:t>にアカウントを持っている人は、そのアカウントを利用してください。</a:t>
            </a:r>
            <a:endParaRPr kumimoji="1" lang="en-US" altLang="ja-JP" sz="2000" dirty="0"/>
          </a:p>
        </p:txBody>
      </p:sp>
    </p:spTree>
    <p:extLst>
      <p:ext uri="{BB962C8B-B14F-4D97-AF65-F5344CB8AC3E}">
        <p14:creationId xmlns:p14="http://schemas.microsoft.com/office/powerpoint/2010/main" val="25984476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9111E6D1-4A9D-B217-2ACC-B22A2979D894}"/>
              </a:ext>
            </a:extLst>
          </p:cNvPr>
          <p:cNvPicPr>
            <a:picLocks noChangeAspect="1"/>
          </p:cNvPicPr>
          <p:nvPr/>
        </p:nvPicPr>
        <p:blipFill>
          <a:blip r:embed="rId2"/>
          <a:stretch>
            <a:fillRect/>
          </a:stretch>
        </p:blipFill>
        <p:spPr>
          <a:xfrm>
            <a:off x="795454" y="1134894"/>
            <a:ext cx="6891454" cy="3635053"/>
          </a:xfrm>
          <a:prstGeom prst="rect">
            <a:avLst/>
          </a:prstGeom>
        </p:spPr>
      </p:pic>
      <p:sp>
        <p:nvSpPr>
          <p:cNvPr id="2" name="テキスト プレースホルダー 1">
            <a:extLst>
              <a:ext uri="{FF2B5EF4-FFF2-40B4-BE49-F238E27FC236}">
                <a16:creationId xmlns:a16="http://schemas.microsoft.com/office/drawing/2014/main" id="{50A97173-A05D-44D9-9FFC-B29489638809}"/>
              </a:ext>
            </a:extLst>
          </p:cNvPr>
          <p:cNvSpPr>
            <a:spLocks noGrp="1"/>
          </p:cNvSpPr>
          <p:nvPr>
            <p:ph type="body" sz="quarter" idx="10"/>
          </p:nvPr>
        </p:nvSpPr>
        <p:spPr/>
        <p:txBody>
          <a:bodyPr/>
          <a:lstStyle/>
          <a:p>
            <a:r>
              <a:rPr kumimoji="1" lang="ja-JP" altLang="en-US"/>
              <a:t>課題</a:t>
            </a:r>
            <a:r>
              <a:rPr kumimoji="1" lang="en-US" altLang="ja-JP"/>
              <a:t>1 </a:t>
            </a:r>
            <a:r>
              <a:rPr kumimoji="1" lang="en-US" altLang="ja-JP" dirty="0"/>
              <a:t>– Step 3</a:t>
            </a:r>
            <a:endParaRPr kumimoji="1" lang="ja-JP" altLang="en-US" dirty="0"/>
          </a:p>
        </p:txBody>
      </p:sp>
      <p:sp>
        <p:nvSpPr>
          <p:cNvPr id="5" name="四角形: 角を丸くする 4">
            <a:extLst>
              <a:ext uri="{FF2B5EF4-FFF2-40B4-BE49-F238E27FC236}">
                <a16:creationId xmlns:a16="http://schemas.microsoft.com/office/drawing/2014/main" id="{3A424B4B-B4EC-46DC-B9AA-CF8E4F8D8E18}"/>
              </a:ext>
            </a:extLst>
          </p:cNvPr>
          <p:cNvSpPr/>
          <p:nvPr/>
        </p:nvSpPr>
        <p:spPr>
          <a:xfrm>
            <a:off x="2631688" y="2141034"/>
            <a:ext cx="2631688" cy="27506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17763180-E014-4ADE-BCDE-09E5214F6D1D}"/>
              </a:ext>
            </a:extLst>
          </p:cNvPr>
          <p:cNvSpPr/>
          <p:nvPr/>
        </p:nvSpPr>
        <p:spPr>
          <a:xfrm>
            <a:off x="2646556" y="3033132"/>
            <a:ext cx="4958576" cy="1174595"/>
          </a:xfrm>
          <a:prstGeom prst="roundRect">
            <a:avLst>
              <a:gd name="adj" fmla="val 6109"/>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DFB17A18-060B-4F72-A013-C0C9B3070EA3}"/>
              </a:ext>
            </a:extLst>
          </p:cNvPr>
          <p:cNvSpPr txBox="1"/>
          <p:nvPr/>
        </p:nvSpPr>
        <p:spPr>
          <a:xfrm>
            <a:off x="223084" y="794874"/>
            <a:ext cx="3762568" cy="369332"/>
          </a:xfrm>
          <a:prstGeom prst="rect">
            <a:avLst/>
          </a:prstGeom>
          <a:noFill/>
        </p:spPr>
        <p:txBody>
          <a:bodyPr wrap="none" rtlCol="0">
            <a:spAutoFit/>
          </a:bodyPr>
          <a:lstStyle/>
          <a:p>
            <a:r>
              <a:rPr lang="ja-JP" altLang="en-US" dirty="0"/>
              <a:t>なんでもよい</a:t>
            </a:r>
            <a:r>
              <a:rPr lang="en-US" altLang="ja-JP" dirty="0"/>
              <a:t>(</a:t>
            </a:r>
            <a:r>
              <a:rPr lang="ja-JP" altLang="en-US" dirty="0"/>
              <a:t>例えば「</a:t>
            </a:r>
            <a:r>
              <a:rPr lang="en-US" altLang="ja-JP" dirty="0"/>
              <a:t>Git Bash</a:t>
            </a:r>
            <a:r>
              <a:rPr lang="ja-JP" altLang="en-US" dirty="0"/>
              <a:t>」</a:t>
            </a:r>
            <a:r>
              <a:rPr lang="en-US" altLang="ja-JP" dirty="0"/>
              <a:t>)</a:t>
            </a:r>
            <a:endParaRPr kumimoji="1" lang="ja-JP" altLang="en-US" dirty="0"/>
          </a:p>
        </p:txBody>
      </p:sp>
      <p:cxnSp>
        <p:nvCxnSpPr>
          <p:cNvPr id="9" name="コネクタ: カギ線 8">
            <a:extLst>
              <a:ext uri="{FF2B5EF4-FFF2-40B4-BE49-F238E27FC236}">
                <a16:creationId xmlns:a16="http://schemas.microsoft.com/office/drawing/2014/main" id="{736C2536-BB04-4FE4-9326-05FA93077363}"/>
              </a:ext>
            </a:extLst>
          </p:cNvPr>
          <p:cNvCxnSpPr>
            <a:cxnSpLocks/>
            <a:stCxn id="7" idx="3"/>
            <a:endCxn id="5" idx="3"/>
          </p:cNvCxnSpPr>
          <p:nvPr/>
        </p:nvCxnSpPr>
        <p:spPr>
          <a:xfrm>
            <a:off x="3985652" y="979540"/>
            <a:ext cx="1277724" cy="1299026"/>
          </a:xfrm>
          <a:prstGeom prst="bentConnector3">
            <a:avLst>
              <a:gd name="adj1" fmla="val 11789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5C08B880-C2A1-4CE4-BB02-AB3B72853982}"/>
              </a:ext>
            </a:extLst>
          </p:cNvPr>
          <p:cNvSpPr txBox="1"/>
          <p:nvPr/>
        </p:nvSpPr>
        <p:spPr>
          <a:xfrm>
            <a:off x="611560" y="4869160"/>
            <a:ext cx="3100529" cy="369332"/>
          </a:xfrm>
          <a:prstGeom prst="rect">
            <a:avLst/>
          </a:prstGeom>
          <a:noFill/>
          <a:ln>
            <a:solidFill>
              <a:schemeClr val="tx1"/>
            </a:solidFill>
          </a:ln>
        </p:spPr>
        <p:txBody>
          <a:bodyPr wrap="none" rtlCol="0">
            <a:spAutoFit/>
          </a:bodyPr>
          <a:lstStyle/>
          <a:p>
            <a:r>
              <a:rPr lang="en-US" altLang="ja-JP" dirty="0">
                <a:latin typeface="Consolas" panose="020B0609020204030204" pitchFamily="49" charset="0"/>
              </a:rPr>
              <a:t>cat .ssh/</a:t>
            </a:r>
            <a:r>
              <a:rPr lang="en-US" altLang="ja-JP" dirty="0"/>
              <a:t>id_ed25519</a:t>
            </a:r>
            <a:r>
              <a:rPr lang="en-US" altLang="ja-JP" dirty="0">
                <a:latin typeface="Consolas" panose="020B0609020204030204" pitchFamily="49" charset="0"/>
              </a:rPr>
              <a:t>.pub</a:t>
            </a:r>
            <a:endParaRPr kumimoji="1" lang="ja-JP" altLang="en-US" dirty="0">
              <a:latin typeface="Consolas" panose="020B0609020204030204" pitchFamily="49" charset="0"/>
            </a:endParaRPr>
          </a:p>
        </p:txBody>
      </p:sp>
      <p:sp>
        <p:nvSpPr>
          <p:cNvPr id="11" name="テキスト ボックス 10">
            <a:extLst>
              <a:ext uri="{FF2B5EF4-FFF2-40B4-BE49-F238E27FC236}">
                <a16:creationId xmlns:a16="http://schemas.microsoft.com/office/drawing/2014/main" id="{E9F4C11A-51CE-4512-BCC2-752AD524181E}"/>
              </a:ext>
            </a:extLst>
          </p:cNvPr>
          <p:cNvSpPr txBox="1"/>
          <p:nvPr/>
        </p:nvSpPr>
        <p:spPr>
          <a:xfrm>
            <a:off x="3815750" y="4869160"/>
            <a:ext cx="1338828" cy="369332"/>
          </a:xfrm>
          <a:prstGeom prst="rect">
            <a:avLst/>
          </a:prstGeom>
          <a:noFill/>
        </p:spPr>
        <p:txBody>
          <a:bodyPr wrap="none" rtlCol="0">
            <a:spAutoFit/>
          </a:bodyPr>
          <a:lstStyle/>
          <a:p>
            <a:r>
              <a:rPr kumimoji="1" lang="ja-JP" altLang="en-US" dirty="0"/>
              <a:t>の実行結果</a:t>
            </a:r>
          </a:p>
        </p:txBody>
      </p:sp>
      <p:cxnSp>
        <p:nvCxnSpPr>
          <p:cNvPr id="13" name="コネクタ: カギ線 12">
            <a:extLst>
              <a:ext uri="{FF2B5EF4-FFF2-40B4-BE49-F238E27FC236}">
                <a16:creationId xmlns:a16="http://schemas.microsoft.com/office/drawing/2014/main" id="{C08DDB1F-7C5E-43EB-8FBB-9A29D19BF57E}"/>
              </a:ext>
            </a:extLst>
          </p:cNvPr>
          <p:cNvCxnSpPr>
            <a:cxnSpLocks/>
            <a:stCxn id="11" idx="3"/>
            <a:endCxn id="6" idx="2"/>
          </p:cNvCxnSpPr>
          <p:nvPr/>
        </p:nvCxnSpPr>
        <p:spPr>
          <a:xfrm flipH="1" flipV="1">
            <a:off x="5125844" y="4207727"/>
            <a:ext cx="28734" cy="846099"/>
          </a:xfrm>
          <a:prstGeom prst="bentConnector4">
            <a:avLst>
              <a:gd name="adj1" fmla="val -795573"/>
              <a:gd name="adj2" fmla="val 6091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24FA7239-DA43-46E6-9A0F-A9D10CAB3A14}"/>
              </a:ext>
            </a:extLst>
          </p:cNvPr>
          <p:cNvSpPr txBox="1"/>
          <p:nvPr/>
        </p:nvSpPr>
        <p:spPr>
          <a:xfrm>
            <a:off x="395536" y="5229200"/>
            <a:ext cx="7353295" cy="369332"/>
          </a:xfrm>
          <a:prstGeom prst="rect">
            <a:avLst/>
          </a:prstGeom>
          <a:noFill/>
        </p:spPr>
        <p:txBody>
          <a:bodyPr wrap="none" rtlCol="0">
            <a:spAutoFit/>
          </a:bodyPr>
          <a:lstStyle/>
          <a:p>
            <a:r>
              <a:rPr kumimoji="1" lang="ja-JP" altLang="en-US"/>
              <a:t>「</a:t>
            </a:r>
            <a:r>
              <a:rPr kumimoji="1" lang="en-US" altLang="ja-JP" dirty="0"/>
              <a:t>ssh-ed25519</a:t>
            </a:r>
            <a:r>
              <a:rPr kumimoji="1" lang="ja-JP" altLang="en-US"/>
              <a:t>」</a:t>
            </a:r>
            <a:r>
              <a:rPr kumimoji="1" lang="ja-JP" altLang="en-US" dirty="0"/>
              <a:t>で始まる文字列を改行が入らないようにコピペ</a:t>
            </a:r>
            <a:r>
              <a:rPr lang="ja-JP" altLang="en-US" dirty="0"/>
              <a:t>する</a:t>
            </a:r>
            <a:r>
              <a:rPr lang="en-US" altLang="ja-JP" dirty="0"/>
              <a:t> </a:t>
            </a:r>
            <a:endParaRPr kumimoji="1" lang="ja-JP" altLang="en-US" dirty="0"/>
          </a:p>
        </p:txBody>
      </p:sp>
      <p:sp>
        <p:nvSpPr>
          <p:cNvPr id="18" name="テキスト ボックス 17">
            <a:extLst>
              <a:ext uri="{FF2B5EF4-FFF2-40B4-BE49-F238E27FC236}">
                <a16:creationId xmlns:a16="http://schemas.microsoft.com/office/drawing/2014/main" id="{FBD8051F-C95E-43BC-94DE-1029907EE808}"/>
              </a:ext>
            </a:extLst>
          </p:cNvPr>
          <p:cNvSpPr txBox="1"/>
          <p:nvPr/>
        </p:nvSpPr>
        <p:spPr>
          <a:xfrm>
            <a:off x="467544" y="5589240"/>
            <a:ext cx="7604967" cy="646331"/>
          </a:xfrm>
          <a:prstGeom prst="rect">
            <a:avLst/>
          </a:prstGeom>
          <a:noFill/>
        </p:spPr>
        <p:txBody>
          <a:bodyPr wrap="none" rtlCol="0">
            <a:spAutoFit/>
          </a:bodyPr>
          <a:lstStyle/>
          <a:p>
            <a:r>
              <a:rPr kumimoji="1" lang="ja-JP" altLang="en-US" dirty="0">
                <a:solidFill>
                  <a:srgbClr val="FF0000"/>
                </a:solidFill>
              </a:rPr>
              <a:t>「</a:t>
            </a:r>
            <a:r>
              <a:rPr lang="en-US" altLang="ja-JP" sz="1800" dirty="0">
                <a:solidFill>
                  <a:srgbClr val="FF0000"/>
                </a:solidFill>
                <a:latin typeface="Lucida Console" panose="020B0609040504020204" pitchFamily="49" charset="0"/>
              </a:rPr>
              <a:t>-----BEGIN OPENSSH PRIVATE KEY-----</a:t>
            </a:r>
            <a:r>
              <a:rPr lang="ja-JP" altLang="en-US" sz="1800" dirty="0">
                <a:solidFill>
                  <a:srgbClr val="FF0000"/>
                </a:solidFill>
                <a:latin typeface="Lucida Console" panose="020B0609040504020204" pitchFamily="49" charset="0"/>
              </a:rPr>
              <a:t>」で始まるファイルは</a:t>
            </a:r>
            <a:endParaRPr lang="en-US" altLang="ja-JP" sz="1800" dirty="0">
              <a:solidFill>
                <a:srgbClr val="FF0000"/>
              </a:solidFill>
              <a:latin typeface="Lucida Console" panose="020B0609040504020204" pitchFamily="49" charset="0"/>
            </a:endParaRPr>
          </a:p>
          <a:p>
            <a:r>
              <a:rPr lang="ja-JP" altLang="en-US" sz="1800" dirty="0">
                <a:solidFill>
                  <a:srgbClr val="FF0000"/>
                </a:solidFill>
                <a:latin typeface="Lucida Console" panose="020B0609040504020204" pitchFamily="49" charset="0"/>
              </a:rPr>
              <a:t>秘密鍵なので</a:t>
            </a:r>
            <a:r>
              <a:rPr kumimoji="1" lang="ja-JP" altLang="en-US" dirty="0">
                <a:solidFill>
                  <a:srgbClr val="FF0000"/>
                </a:solidFill>
                <a:latin typeface="Lucida Console" panose="020B0609040504020204" pitchFamily="49" charset="0"/>
              </a:rPr>
              <a:t>間違えない事</a:t>
            </a:r>
            <a:endParaRPr kumimoji="1" lang="ja-JP" altLang="en-US" dirty="0">
              <a:solidFill>
                <a:srgbClr val="FF0000"/>
              </a:solidFill>
            </a:endParaRPr>
          </a:p>
        </p:txBody>
      </p:sp>
      <p:sp>
        <p:nvSpPr>
          <p:cNvPr id="26" name="四角形: 角を丸くする 25">
            <a:extLst>
              <a:ext uri="{FF2B5EF4-FFF2-40B4-BE49-F238E27FC236}">
                <a16:creationId xmlns:a16="http://schemas.microsoft.com/office/drawing/2014/main" id="{5169078B-63C0-460E-94B2-70B92BFF4BE0}"/>
              </a:ext>
            </a:extLst>
          </p:cNvPr>
          <p:cNvSpPr/>
          <p:nvPr/>
        </p:nvSpPr>
        <p:spPr>
          <a:xfrm>
            <a:off x="2622249" y="4259766"/>
            <a:ext cx="804892" cy="24935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5A76D1D9-6FB2-4115-8F33-64C2CD62ED9A}"/>
              </a:ext>
            </a:extLst>
          </p:cNvPr>
          <p:cNvSpPr txBox="1"/>
          <p:nvPr/>
        </p:nvSpPr>
        <p:spPr>
          <a:xfrm>
            <a:off x="467544" y="6309320"/>
            <a:ext cx="1368152" cy="369332"/>
          </a:xfrm>
          <a:prstGeom prst="rect">
            <a:avLst/>
          </a:prstGeom>
          <a:noFill/>
        </p:spPr>
        <p:txBody>
          <a:bodyPr wrap="square" rtlCol="0">
            <a:spAutoFit/>
          </a:bodyPr>
          <a:lstStyle/>
          <a:p>
            <a:r>
              <a:rPr kumimoji="1" lang="ja-JP" altLang="en-US" dirty="0"/>
              <a:t>最後にお</a:t>
            </a:r>
            <a:r>
              <a:rPr lang="ja-JP" altLang="en-US" dirty="0"/>
              <a:t>す</a:t>
            </a:r>
            <a:endParaRPr kumimoji="1" lang="ja-JP" altLang="en-US" dirty="0"/>
          </a:p>
        </p:txBody>
      </p:sp>
      <p:cxnSp>
        <p:nvCxnSpPr>
          <p:cNvPr id="29" name="コネクタ: カギ線 28">
            <a:extLst>
              <a:ext uri="{FF2B5EF4-FFF2-40B4-BE49-F238E27FC236}">
                <a16:creationId xmlns:a16="http://schemas.microsoft.com/office/drawing/2014/main" id="{B81B2854-7AA0-4DF6-A33E-0FC4EE163C41}"/>
              </a:ext>
            </a:extLst>
          </p:cNvPr>
          <p:cNvCxnSpPr>
            <a:cxnSpLocks/>
            <a:stCxn id="27" idx="1"/>
            <a:endCxn id="26" idx="1"/>
          </p:cNvCxnSpPr>
          <p:nvPr/>
        </p:nvCxnSpPr>
        <p:spPr>
          <a:xfrm rot="10800000" flipH="1">
            <a:off x="467543" y="4384444"/>
            <a:ext cx="2154705" cy="2109543"/>
          </a:xfrm>
          <a:prstGeom prst="bentConnector3">
            <a:avLst>
              <a:gd name="adj1" fmla="val -10609"/>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8" name="四角形: 角を丸くする 27">
            <a:extLst>
              <a:ext uri="{FF2B5EF4-FFF2-40B4-BE49-F238E27FC236}">
                <a16:creationId xmlns:a16="http://schemas.microsoft.com/office/drawing/2014/main" id="{B6031073-BAB2-0F19-9E1C-15D0935A4B18}"/>
              </a:ext>
            </a:extLst>
          </p:cNvPr>
          <p:cNvSpPr/>
          <p:nvPr/>
        </p:nvSpPr>
        <p:spPr>
          <a:xfrm>
            <a:off x="2650274" y="2561062"/>
            <a:ext cx="1051931" cy="2862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A4F7A844-3A50-6FA6-9F16-A229A177F018}"/>
              </a:ext>
            </a:extLst>
          </p:cNvPr>
          <p:cNvSpPr txBox="1"/>
          <p:nvPr/>
        </p:nvSpPr>
        <p:spPr>
          <a:xfrm>
            <a:off x="4103647" y="2542479"/>
            <a:ext cx="1800493" cy="369332"/>
          </a:xfrm>
          <a:prstGeom prst="rect">
            <a:avLst/>
          </a:prstGeom>
          <a:noFill/>
        </p:spPr>
        <p:txBody>
          <a:bodyPr wrap="none" rtlCol="0">
            <a:spAutoFit/>
          </a:bodyPr>
          <a:lstStyle/>
          <a:p>
            <a:r>
              <a:rPr kumimoji="1" lang="ja-JP" altLang="en-US" dirty="0"/>
              <a:t>ここは触らない</a:t>
            </a:r>
          </a:p>
        </p:txBody>
      </p:sp>
      <p:cxnSp>
        <p:nvCxnSpPr>
          <p:cNvPr id="32" name="直線矢印コネクタ 31">
            <a:extLst>
              <a:ext uri="{FF2B5EF4-FFF2-40B4-BE49-F238E27FC236}">
                <a16:creationId xmlns:a16="http://schemas.microsoft.com/office/drawing/2014/main" id="{03F8D38D-8FB5-9DE0-AEA6-A8F9BB9AC32D}"/>
              </a:ext>
            </a:extLst>
          </p:cNvPr>
          <p:cNvCxnSpPr>
            <a:endCxn id="28" idx="3"/>
          </p:cNvCxnSpPr>
          <p:nvPr/>
        </p:nvCxnSpPr>
        <p:spPr>
          <a:xfrm flipH="1" flipV="1">
            <a:off x="3702205" y="2704170"/>
            <a:ext cx="364273" cy="1672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332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E7DBCE3-2846-46B4-874C-3908E46B8622}"/>
              </a:ext>
            </a:extLst>
          </p:cNvPr>
          <p:cNvSpPr>
            <a:spLocks noGrp="1"/>
          </p:cNvSpPr>
          <p:nvPr>
            <p:ph type="body" sz="quarter" idx="10"/>
          </p:nvPr>
        </p:nvSpPr>
        <p:spPr/>
        <p:txBody>
          <a:bodyPr/>
          <a:lstStyle/>
          <a:p>
            <a:r>
              <a:rPr kumimoji="1" lang="ja-JP" altLang="en-US"/>
              <a:t>課題</a:t>
            </a:r>
            <a:r>
              <a:rPr kumimoji="1" lang="en-US" altLang="ja-JP"/>
              <a:t>1 </a:t>
            </a:r>
            <a:r>
              <a:rPr kumimoji="1" lang="en-US" altLang="ja-JP" dirty="0"/>
              <a:t>– Step 4</a:t>
            </a:r>
            <a:endParaRPr kumimoji="1" lang="ja-JP" altLang="en-US" dirty="0"/>
          </a:p>
        </p:txBody>
      </p:sp>
      <p:sp>
        <p:nvSpPr>
          <p:cNvPr id="3" name="テキスト ボックス 2">
            <a:extLst>
              <a:ext uri="{FF2B5EF4-FFF2-40B4-BE49-F238E27FC236}">
                <a16:creationId xmlns:a16="http://schemas.microsoft.com/office/drawing/2014/main" id="{C1640083-EBC4-46BA-9A89-33FC1DBF6C99}"/>
              </a:ext>
            </a:extLst>
          </p:cNvPr>
          <p:cNvSpPr txBox="1"/>
          <p:nvPr/>
        </p:nvSpPr>
        <p:spPr>
          <a:xfrm>
            <a:off x="323528" y="1124744"/>
            <a:ext cx="1620957" cy="523220"/>
          </a:xfrm>
          <a:prstGeom prst="rect">
            <a:avLst/>
          </a:prstGeom>
          <a:noFill/>
        </p:spPr>
        <p:txBody>
          <a:bodyPr wrap="none" rtlCol="0">
            <a:spAutoFit/>
          </a:bodyPr>
          <a:lstStyle/>
          <a:p>
            <a:r>
              <a:rPr kumimoji="1" lang="ja-JP" altLang="en-US" sz="2800" dirty="0"/>
              <a:t>鍵の確認</a:t>
            </a:r>
          </a:p>
        </p:txBody>
      </p:sp>
      <p:sp>
        <p:nvSpPr>
          <p:cNvPr id="4" name="テキスト ボックス 3">
            <a:extLst>
              <a:ext uri="{FF2B5EF4-FFF2-40B4-BE49-F238E27FC236}">
                <a16:creationId xmlns:a16="http://schemas.microsoft.com/office/drawing/2014/main" id="{C234B58E-F230-43F1-8431-CD3146F96169}"/>
              </a:ext>
            </a:extLst>
          </p:cNvPr>
          <p:cNvSpPr txBox="1"/>
          <p:nvPr/>
        </p:nvSpPr>
        <p:spPr>
          <a:xfrm>
            <a:off x="683568" y="1772816"/>
            <a:ext cx="3752950" cy="461665"/>
          </a:xfrm>
          <a:prstGeom prst="rect">
            <a:avLst/>
          </a:prstGeom>
          <a:noFill/>
          <a:ln>
            <a:solidFill>
              <a:schemeClr val="tx1"/>
            </a:solidFill>
          </a:ln>
        </p:spPr>
        <p:txBody>
          <a:bodyPr wrap="none" rtlCol="0">
            <a:spAutoFit/>
          </a:bodyPr>
          <a:lstStyle/>
          <a:p>
            <a:r>
              <a:rPr kumimoji="1" lang="de-DE" altLang="ja-JP" sz="2400" dirty="0">
                <a:latin typeface="Consolas" panose="020B0609020204030204" pitchFamily="49" charset="0"/>
              </a:rPr>
              <a:t>ssh -T git@github.com</a:t>
            </a:r>
            <a:endParaRPr kumimoji="1" lang="ja-JP" altLang="en-US" sz="2400" dirty="0">
              <a:latin typeface="Consolas" panose="020B0609020204030204" pitchFamily="49" charset="0"/>
            </a:endParaRPr>
          </a:p>
        </p:txBody>
      </p:sp>
      <p:sp>
        <p:nvSpPr>
          <p:cNvPr id="6" name="テキスト ボックス 5">
            <a:extLst>
              <a:ext uri="{FF2B5EF4-FFF2-40B4-BE49-F238E27FC236}">
                <a16:creationId xmlns:a16="http://schemas.microsoft.com/office/drawing/2014/main" id="{9FD35DBA-D6F3-4D5D-B31F-E5B1336908D2}"/>
              </a:ext>
            </a:extLst>
          </p:cNvPr>
          <p:cNvSpPr txBox="1"/>
          <p:nvPr/>
        </p:nvSpPr>
        <p:spPr>
          <a:xfrm>
            <a:off x="179512" y="2564904"/>
            <a:ext cx="7560840" cy="307777"/>
          </a:xfrm>
          <a:prstGeom prst="rect">
            <a:avLst/>
          </a:prstGeom>
          <a:noFill/>
          <a:ln>
            <a:solidFill>
              <a:schemeClr val="tx1"/>
            </a:solidFill>
          </a:ln>
        </p:spPr>
        <p:txBody>
          <a:bodyPr wrap="square">
            <a:spAutoFit/>
          </a:bodyPr>
          <a:lstStyle/>
          <a:p>
            <a:r>
              <a:rPr lang="en-US" altLang="ja-JP" sz="1400" dirty="0">
                <a:solidFill>
                  <a:prstClr val="black"/>
                </a:solidFill>
                <a:latin typeface="Lucida Console" panose="020B0609040504020204" pitchFamily="49" charset="0"/>
              </a:rPr>
              <a:t>Are you sure you want to continue connecting (yes/no/[fingerprint])?</a:t>
            </a:r>
            <a:endParaRPr lang="ja-JP" altLang="en-US" sz="1400" dirty="0"/>
          </a:p>
        </p:txBody>
      </p:sp>
      <p:sp>
        <p:nvSpPr>
          <p:cNvPr id="7" name="テキスト ボックス 6">
            <a:extLst>
              <a:ext uri="{FF2B5EF4-FFF2-40B4-BE49-F238E27FC236}">
                <a16:creationId xmlns:a16="http://schemas.microsoft.com/office/drawing/2014/main" id="{75EEEEB0-4945-4E17-81B9-BF413C198B14}"/>
              </a:ext>
            </a:extLst>
          </p:cNvPr>
          <p:cNvSpPr txBox="1"/>
          <p:nvPr/>
        </p:nvSpPr>
        <p:spPr>
          <a:xfrm>
            <a:off x="7812360" y="2492896"/>
            <a:ext cx="1236236" cy="369332"/>
          </a:xfrm>
          <a:prstGeom prst="rect">
            <a:avLst/>
          </a:prstGeom>
          <a:noFill/>
        </p:spPr>
        <p:txBody>
          <a:bodyPr wrap="none" rtlCol="0">
            <a:spAutoFit/>
          </a:bodyPr>
          <a:lstStyle/>
          <a:p>
            <a:r>
              <a:rPr kumimoji="1" lang="en-US" altLang="ja-JP"/>
              <a:t>yes</a:t>
            </a:r>
            <a:r>
              <a:rPr kumimoji="1" lang="ja-JP" altLang="en-US"/>
              <a:t>と入力</a:t>
            </a:r>
            <a:endParaRPr kumimoji="1" lang="ja-JP" altLang="en-US" dirty="0"/>
          </a:p>
        </p:txBody>
      </p:sp>
      <p:sp>
        <p:nvSpPr>
          <p:cNvPr id="9" name="テキスト ボックス 8">
            <a:extLst>
              <a:ext uri="{FF2B5EF4-FFF2-40B4-BE49-F238E27FC236}">
                <a16:creationId xmlns:a16="http://schemas.microsoft.com/office/drawing/2014/main" id="{1C13000C-B35F-4301-8D63-336694191F19}"/>
              </a:ext>
            </a:extLst>
          </p:cNvPr>
          <p:cNvSpPr txBox="1"/>
          <p:nvPr/>
        </p:nvSpPr>
        <p:spPr>
          <a:xfrm>
            <a:off x="179512" y="2924944"/>
            <a:ext cx="6102018" cy="338554"/>
          </a:xfrm>
          <a:prstGeom prst="rect">
            <a:avLst/>
          </a:prstGeom>
          <a:noFill/>
          <a:ln>
            <a:solidFill>
              <a:schemeClr val="tx1"/>
            </a:solidFill>
          </a:ln>
        </p:spPr>
        <p:txBody>
          <a:bodyPr wrap="square">
            <a:spAutoFit/>
          </a:bodyPr>
          <a:lstStyle/>
          <a:p>
            <a:r>
              <a:rPr lang="en-US" altLang="ja-JP" sz="1600" dirty="0">
                <a:solidFill>
                  <a:prstClr val="black"/>
                </a:solidFill>
                <a:latin typeface="Consolas" panose="020B0609020204030204" pitchFamily="49" charset="0"/>
              </a:rPr>
              <a:t>Enter passphrase for key ‘/path/to/.ssh/id_ed25519':</a:t>
            </a:r>
            <a:endParaRPr lang="ja-JP" altLang="en-US" sz="1600" dirty="0">
              <a:latin typeface="Consolas" panose="020B0609020204030204" pitchFamily="49" charset="0"/>
            </a:endParaRPr>
          </a:p>
        </p:txBody>
      </p:sp>
      <p:sp>
        <p:nvSpPr>
          <p:cNvPr id="10" name="テキスト ボックス 9">
            <a:extLst>
              <a:ext uri="{FF2B5EF4-FFF2-40B4-BE49-F238E27FC236}">
                <a16:creationId xmlns:a16="http://schemas.microsoft.com/office/drawing/2014/main" id="{EE42D517-1AD8-44AD-AA7C-2A2B9D91D986}"/>
              </a:ext>
            </a:extLst>
          </p:cNvPr>
          <p:cNvSpPr txBox="1"/>
          <p:nvPr/>
        </p:nvSpPr>
        <p:spPr>
          <a:xfrm>
            <a:off x="6444520" y="2920878"/>
            <a:ext cx="2262158" cy="369332"/>
          </a:xfrm>
          <a:prstGeom prst="rect">
            <a:avLst/>
          </a:prstGeom>
          <a:noFill/>
        </p:spPr>
        <p:txBody>
          <a:bodyPr wrap="none" rtlCol="0">
            <a:spAutoFit/>
          </a:bodyPr>
          <a:lstStyle/>
          <a:p>
            <a:r>
              <a:rPr lang="ja-JP" altLang="en-US" dirty="0"/>
              <a:t>パスフレーズを入力</a:t>
            </a:r>
            <a:endParaRPr kumimoji="1" lang="ja-JP" altLang="en-US" dirty="0"/>
          </a:p>
        </p:txBody>
      </p:sp>
      <p:cxnSp>
        <p:nvCxnSpPr>
          <p:cNvPr id="12" name="直線コネクタ 11">
            <a:extLst>
              <a:ext uri="{FF2B5EF4-FFF2-40B4-BE49-F238E27FC236}">
                <a16:creationId xmlns:a16="http://schemas.microsoft.com/office/drawing/2014/main" id="{64229061-8CC2-46D4-8A3C-19A1D763CBB1}"/>
              </a:ext>
            </a:extLst>
          </p:cNvPr>
          <p:cNvCxnSpPr>
            <a:cxnSpLocks/>
          </p:cNvCxnSpPr>
          <p:nvPr/>
        </p:nvCxnSpPr>
        <p:spPr>
          <a:xfrm>
            <a:off x="3095836" y="3205471"/>
            <a:ext cx="1476164"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B7D92277-4C43-4562-ACB4-56271F77E64D}"/>
              </a:ext>
            </a:extLst>
          </p:cNvPr>
          <p:cNvSpPr txBox="1"/>
          <p:nvPr/>
        </p:nvSpPr>
        <p:spPr>
          <a:xfrm>
            <a:off x="2831327" y="3398633"/>
            <a:ext cx="2723823" cy="369332"/>
          </a:xfrm>
          <a:prstGeom prst="rect">
            <a:avLst/>
          </a:prstGeom>
          <a:noFill/>
        </p:spPr>
        <p:txBody>
          <a:bodyPr wrap="none" rtlCol="0">
            <a:spAutoFit/>
          </a:bodyPr>
          <a:lstStyle/>
          <a:p>
            <a:r>
              <a:rPr kumimoji="1" lang="ja-JP" altLang="en-US" dirty="0"/>
              <a:t>ここは人によって異なる</a:t>
            </a:r>
          </a:p>
        </p:txBody>
      </p:sp>
      <p:sp>
        <p:nvSpPr>
          <p:cNvPr id="15" name="テキスト ボックス 14">
            <a:extLst>
              <a:ext uri="{FF2B5EF4-FFF2-40B4-BE49-F238E27FC236}">
                <a16:creationId xmlns:a16="http://schemas.microsoft.com/office/drawing/2014/main" id="{36AA3808-84C6-4E2C-9F47-365AB96ED1DC}"/>
              </a:ext>
            </a:extLst>
          </p:cNvPr>
          <p:cNvSpPr txBox="1"/>
          <p:nvPr/>
        </p:nvSpPr>
        <p:spPr>
          <a:xfrm>
            <a:off x="179512" y="4161850"/>
            <a:ext cx="8136904" cy="646331"/>
          </a:xfrm>
          <a:prstGeom prst="rect">
            <a:avLst/>
          </a:prstGeom>
          <a:noFill/>
          <a:ln>
            <a:solidFill>
              <a:schemeClr val="tx1"/>
            </a:solidFill>
          </a:ln>
        </p:spPr>
        <p:txBody>
          <a:bodyPr wrap="square">
            <a:spAutoFit/>
          </a:bodyPr>
          <a:lstStyle/>
          <a:p>
            <a:r>
              <a:rPr lang="en-US" altLang="ja-JP" sz="1800" dirty="0">
                <a:solidFill>
                  <a:prstClr val="black"/>
                </a:solidFill>
                <a:latin typeface="Lucida Console" panose="020B0609040504020204" pitchFamily="49" charset="0"/>
              </a:rPr>
              <a:t>Hi (GitHub</a:t>
            </a:r>
            <a:r>
              <a:rPr lang="ja-JP" altLang="en-US" dirty="0">
                <a:solidFill>
                  <a:prstClr val="black"/>
                </a:solidFill>
                <a:latin typeface="Lucida Console" panose="020B0609040504020204" pitchFamily="49" charset="0"/>
              </a:rPr>
              <a:t>アカウント名</a:t>
            </a:r>
            <a:r>
              <a:rPr lang="en-US" altLang="ja-JP" dirty="0">
                <a:solidFill>
                  <a:prstClr val="black"/>
                </a:solidFill>
                <a:latin typeface="Lucida Console" panose="020B0609040504020204" pitchFamily="49" charset="0"/>
              </a:rPr>
              <a:t>)</a:t>
            </a:r>
            <a:r>
              <a:rPr lang="en-US" altLang="ja-JP" sz="1800" dirty="0">
                <a:solidFill>
                  <a:prstClr val="black"/>
                </a:solidFill>
                <a:latin typeface="Lucida Console" panose="020B0609040504020204" pitchFamily="49" charset="0"/>
              </a:rPr>
              <a:t>! You've successfully authenticated, but GitHub does not provide shell access.</a:t>
            </a:r>
            <a:endParaRPr lang="ja-JP" altLang="en-US" dirty="0"/>
          </a:p>
        </p:txBody>
      </p:sp>
      <p:sp>
        <p:nvSpPr>
          <p:cNvPr id="16" name="テキスト ボックス 15">
            <a:extLst>
              <a:ext uri="{FF2B5EF4-FFF2-40B4-BE49-F238E27FC236}">
                <a16:creationId xmlns:a16="http://schemas.microsoft.com/office/drawing/2014/main" id="{6273F6E3-8325-4690-ACB7-FD7DD424A6AC}"/>
              </a:ext>
            </a:extLst>
          </p:cNvPr>
          <p:cNvSpPr txBox="1"/>
          <p:nvPr/>
        </p:nvSpPr>
        <p:spPr>
          <a:xfrm>
            <a:off x="107504" y="3717032"/>
            <a:ext cx="2723823" cy="369332"/>
          </a:xfrm>
          <a:prstGeom prst="rect">
            <a:avLst/>
          </a:prstGeom>
          <a:noFill/>
        </p:spPr>
        <p:txBody>
          <a:bodyPr wrap="none" rtlCol="0">
            <a:spAutoFit/>
          </a:bodyPr>
          <a:lstStyle/>
          <a:p>
            <a:r>
              <a:rPr kumimoji="1" lang="ja-JP" altLang="en-US" dirty="0"/>
              <a:t>以下の表示が出れば成功</a:t>
            </a:r>
          </a:p>
        </p:txBody>
      </p:sp>
      <p:pic>
        <p:nvPicPr>
          <p:cNvPr id="14" name="Picture 4" descr="パソコンを使う人のイラスト（男性・笑顔）">
            <a:extLst>
              <a:ext uri="{FF2B5EF4-FFF2-40B4-BE49-F238E27FC236}">
                <a16:creationId xmlns:a16="http://schemas.microsoft.com/office/drawing/2014/main" id="{A1C7E720-1746-4DDE-9778-98F30D978D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359" y="5001225"/>
            <a:ext cx="1008112" cy="1464062"/>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グループ化 33">
            <a:extLst>
              <a:ext uri="{FF2B5EF4-FFF2-40B4-BE49-F238E27FC236}">
                <a16:creationId xmlns:a16="http://schemas.microsoft.com/office/drawing/2014/main" id="{768AD9AF-F970-3185-FAAC-D1CED476E662}"/>
              </a:ext>
            </a:extLst>
          </p:cNvPr>
          <p:cNvGrpSpPr/>
          <p:nvPr/>
        </p:nvGrpSpPr>
        <p:grpSpPr>
          <a:xfrm>
            <a:off x="2152942" y="5112158"/>
            <a:ext cx="5968466" cy="1408278"/>
            <a:chOff x="1943082" y="4953593"/>
            <a:chExt cx="6356026" cy="1499724"/>
          </a:xfrm>
        </p:grpSpPr>
        <p:grpSp>
          <p:nvGrpSpPr>
            <p:cNvPr id="35" name="グループ化 34">
              <a:extLst>
                <a:ext uri="{FF2B5EF4-FFF2-40B4-BE49-F238E27FC236}">
                  <a16:creationId xmlns:a16="http://schemas.microsoft.com/office/drawing/2014/main" id="{DA54D183-D826-7F62-3EDA-9A6E56F96975}"/>
                </a:ext>
              </a:extLst>
            </p:cNvPr>
            <p:cNvGrpSpPr/>
            <p:nvPr/>
          </p:nvGrpSpPr>
          <p:grpSpPr>
            <a:xfrm>
              <a:off x="5155051" y="5208350"/>
              <a:ext cx="752361" cy="1008112"/>
              <a:chOff x="3963655" y="1196752"/>
              <a:chExt cx="752361" cy="1008112"/>
            </a:xfrm>
          </p:grpSpPr>
          <p:sp>
            <p:nvSpPr>
              <p:cNvPr id="45" name="正方形/長方形 44">
                <a:extLst>
                  <a:ext uri="{FF2B5EF4-FFF2-40B4-BE49-F238E27FC236}">
                    <a16:creationId xmlns:a16="http://schemas.microsoft.com/office/drawing/2014/main" id="{BAEFACB0-AAC2-84E1-D5A7-25174B1D8DB9}"/>
                  </a:ext>
                </a:extLst>
              </p:cNvPr>
              <p:cNvSpPr/>
              <p:nvPr/>
            </p:nvSpPr>
            <p:spPr>
              <a:xfrm>
                <a:off x="4211960" y="1196752"/>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三角形 45">
                <a:extLst>
                  <a:ext uri="{FF2B5EF4-FFF2-40B4-BE49-F238E27FC236}">
                    <a16:creationId xmlns:a16="http://schemas.microsoft.com/office/drawing/2014/main" id="{4C86B856-5519-8251-B63D-63CFA10FCDBE}"/>
                  </a:ext>
                </a:extLst>
              </p:cNvPr>
              <p:cNvSpPr/>
              <p:nvPr/>
            </p:nvSpPr>
            <p:spPr>
              <a:xfrm rot="5400000">
                <a:off x="3923927" y="1452505"/>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 name="グループ化 35">
              <a:extLst>
                <a:ext uri="{FF2B5EF4-FFF2-40B4-BE49-F238E27FC236}">
                  <a16:creationId xmlns:a16="http://schemas.microsoft.com/office/drawing/2014/main" id="{E806BA42-0125-2747-A4DC-49F8E37C223C}"/>
                </a:ext>
              </a:extLst>
            </p:cNvPr>
            <p:cNvGrpSpPr/>
            <p:nvPr/>
          </p:nvGrpSpPr>
          <p:grpSpPr>
            <a:xfrm>
              <a:off x="6876191" y="4989390"/>
              <a:ext cx="1422917" cy="1347882"/>
              <a:chOff x="6140761" y="2760383"/>
              <a:chExt cx="2118829" cy="2007096"/>
            </a:xfrm>
          </p:grpSpPr>
          <p:pic>
            <p:nvPicPr>
              <p:cNvPr id="43" name="図 42">
                <a:extLst>
                  <a:ext uri="{FF2B5EF4-FFF2-40B4-BE49-F238E27FC236}">
                    <a16:creationId xmlns:a16="http://schemas.microsoft.com/office/drawing/2014/main" id="{61EFA244-71A2-AAE1-6658-8229124D54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817" y="3624479"/>
                <a:ext cx="1143000" cy="1143000"/>
              </a:xfrm>
              <a:prstGeom prst="rect">
                <a:avLst/>
              </a:prstGeom>
            </p:spPr>
          </p:pic>
          <p:pic>
            <p:nvPicPr>
              <p:cNvPr id="44" name="図 43">
                <a:extLst>
                  <a:ext uri="{FF2B5EF4-FFF2-40B4-BE49-F238E27FC236}">
                    <a16:creationId xmlns:a16="http://schemas.microsoft.com/office/drawing/2014/main" id="{520B5EB0-31D2-4FAF-A09B-CC914B2F3C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0761" y="2760383"/>
                <a:ext cx="2118829" cy="868720"/>
              </a:xfrm>
              <a:prstGeom prst="rect">
                <a:avLst/>
              </a:prstGeom>
            </p:spPr>
          </p:pic>
        </p:grpSp>
        <p:sp>
          <p:nvSpPr>
            <p:cNvPr id="37" name="角丸四角形 36">
              <a:extLst>
                <a:ext uri="{FF2B5EF4-FFF2-40B4-BE49-F238E27FC236}">
                  <a16:creationId xmlns:a16="http://schemas.microsoft.com/office/drawing/2014/main" id="{79A2CC2A-AB70-9417-0DDC-0E5ED64BE2F8}"/>
                </a:ext>
              </a:extLst>
            </p:cNvPr>
            <p:cNvSpPr/>
            <p:nvPr/>
          </p:nvSpPr>
          <p:spPr>
            <a:xfrm>
              <a:off x="5261399" y="4953593"/>
              <a:ext cx="1505451" cy="1499724"/>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フローチャート: 磁気ディスク 37">
              <a:extLst>
                <a:ext uri="{FF2B5EF4-FFF2-40B4-BE49-F238E27FC236}">
                  <a16:creationId xmlns:a16="http://schemas.microsoft.com/office/drawing/2014/main" id="{F3943B52-570C-1499-6CCB-28358CDDAD69}"/>
                </a:ext>
              </a:extLst>
            </p:cNvPr>
            <p:cNvSpPr/>
            <p:nvPr/>
          </p:nvSpPr>
          <p:spPr>
            <a:xfrm>
              <a:off x="6049369" y="5278893"/>
              <a:ext cx="563225" cy="849124"/>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solidFill>
                  <a:schemeClr val="tx1"/>
                </a:solidFill>
                <a:latin typeface="Consolas" panose="020B0609020204030204" pitchFamily="49" charset="0"/>
              </a:endParaRPr>
            </a:p>
          </p:txBody>
        </p:sp>
        <p:grpSp>
          <p:nvGrpSpPr>
            <p:cNvPr id="39" name="グループ化 38">
              <a:extLst>
                <a:ext uri="{FF2B5EF4-FFF2-40B4-BE49-F238E27FC236}">
                  <a16:creationId xmlns:a16="http://schemas.microsoft.com/office/drawing/2014/main" id="{CAC9732C-4DD3-FB51-E59A-50E1E92CC945}"/>
                </a:ext>
              </a:extLst>
            </p:cNvPr>
            <p:cNvGrpSpPr/>
            <p:nvPr/>
          </p:nvGrpSpPr>
          <p:grpSpPr>
            <a:xfrm>
              <a:off x="1943082" y="5208350"/>
              <a:ext cx="756083" cy="1008112"/>
              <a:chOff x="971600" y="980729"/>
              <a:chExt cx="756083" cy="1008112"/>
            </a:xfrm>
          </p:grpSpPr>
          <p:sp>
            <p:nvSpPr>
              <p:cNvPr id="41" name="正方形/長方形 40">
                <a:extLst>
                  <a:ext uri="{FF2B5EF4-FFF2-40B4-BE49-F238E27FC236}">
                    <a16:creationId xmlns:a16="http://schemas.microsoft.com/office/drawing/2014/main" id="{147738E6-904F-3445-FFE0-427AB54AAA7F}"/>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三角形 41">
                <a:extLst>
                  <a:ext uri="{FF2B5EF4-FFF2-40B4-BE49-F238E27FC236}">
                    <a16:creationId xmlns:a16="http://schemas.microsoft.com/office/drawing/2014/main" id="{07B5BF7A-5812-47A0-C1B1-538441C5E856}"/>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右矢印 39">
              <a:extLst>
                <a:ext uri="{FF2B5EF4-FFF2-40B4-BE49-F238E27FC236}">
                  <a16:creationId xmlns:a16="http://schemas.microsoft.com/office/drawing/2014/main" id="{3C1F599B-187A-DCF9-D13D-7575FA3476DD}"/>
                </a:ext>
              </a:extLst>
            </p:cNvPr>
            <p:cNvSpPr/>
            <p:nvPr/>
          </p:nvSpPr>
          <p:spPr>
            <a:xfrm>
              <a:off x="3105914" y="5418117"/>
              <a:ext cx="1697397" cy="46817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8194" name="Picture 2" descr="指の数え方のイラスト「2」">
            <a:extLst>
              <a:ext uri="{FF2B5EF4-FFF2-40B4-BE49-F238E27FC236}">
                <a16:creationId xmlns:a16="http://schemas.microsoft.com/office/drawing/2014/main" id="{DEA4AC88-DB11-AC6F-86D9-C1AABE5B51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787871" flipV="1">
            <a:off x="4530479" y="1193507"/>
            <a:ext cx="775606" cy="908913"/>
          </a:xfrm>
          <a:prstGeom prst="rect">
            <a:avLst/>
          </a:prstGeom>
          <a:noFill/>
          <a:extLst>
            <a:ext uri="{909E8E84-426E-40DD-AFC4-6F175D3DCCD1}">
              <a14:hiddenFill xmlns:a14="http://schemas.microsoft.com/office/drawing/2010/main">
                <a:solidFill>
                  <a:srgbClr val="FFFFFF"/>
                </a:solidFill>
              </a14:hiddenFill>
            </a:ext>
          </a:extLst>
        </p:spPr>
      </p:pic>
      <p:sp>
        <p:nvSpPr>
          <p:cNvPr id="47" name="テキスト ボックス 46">
            <a:extLst>
              <a:ext uri="{FF2B5EF4-FFF2-40B4-BE49-F238E27FC236}">
                <a16:creationId xmlns:a16="http://schemas.microsoft.com/office/drawing/2014/main" id="{344B4ED5-B516-2014-5BD5-F3EF693B4B36}"/>
              </a:ext>
            </a:extLst>
          </p:cNvPr>
          <p:cNvSpPr txBox="1"/>
          <p:nvPr/>
        </p:nvSpPr>
        <p:spPr>
          <a:xfrm>
            <a:off x="5352856" y="1269629"/>
            <a:ext cx="3467616" cy="338554"/>
          </a:xfrm>
          <a:prstGeom prst="rect">
            <a:avLst/>
          </a:prstGeom>
          <a:noFill/>
        </p:spPr>
        <p:txBody>
          <a:bodyPr wrap="none" rtlCol="0">
            <a:spAutoFit/>
          </a:bodyPr>
          <a:lstStyle/>
          <a:p>
            <a:r>
              <a:rPr kumimoji="1" lang="ja-JP" altLang="en-US" sz="1600"/>
              <a:t>アカウント名を含まないことに注意</a:t>
            </a:r>
          </a:p>
        </p:txBody>
      </p:sp>
    </p:spTree>
    <p:extLst>
      <p:ext uri="{BB962C8B-B14F-4D97-AF65-F5344CB8AC3E}">
        <p14:creationId xmlns:p14="http://schemas.microsoft.com/office/powerpoint/2010/main" val="3027680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BE3C582B-586A-9757-0844-EBCC7494CF1B}"/>
              </a:ext>
            </a:extLst>
          </p:cNvPr>
          <p:cNvPicPr>
            <a:picLocks noChangeAspect="1"/>
          </p:cNvPicPr>
          <p:nvPr/>
        </p:nvPicPr>
        <p:blipFill>
          <a:blip r:embed="rId2"/>
          <a:stretch>
            <a:fillRect/>
          </a:stretch>
        </p:blipFill>
        <p:spPr>
          <a:xfrm>
            <a:off x="610759" y="1544881"/>
            <a:ext cx="7969405" cy="4210378"/>
          </a:xfrm>
          <a:prstGeom prst="rect">
            <a:avLst/>
          </a:prstGeom>
        </p:spPr>
      </p:pic>
      <p:sp>
        <p:nvSpPr>
          <p:cNvPr id="2" name="テキスト プレースホルダー 1">
            <a:extLst>
              <a:ext uri="{FF2B5EF4-FFF2-40B4-BE49-F238E27FC236}">
                <a16:creationId xmlns:a16="http://schemas.microsoft.com/office/drawing/2014/main" id="{24B7155E-6338-4BC4-96E9-1A8E822B5484}"/>
              </a:ext>
            </a:extLst>
          </p:cNvPr>
          <p:cNvSpPr>
            <a:spLocks noGrp="1"/>
          </p:cNvSpPr>
          <p:nvPr>
            <p:ph type="body" sz="quarter" idx="10"/>
          </p:nvPr>
        </p:nvSpPr>
        <p:spPr/>
        <p:txBody>
          <a:bodyPr/>
          <a:lstStyle/>
          <a:p>
            <a:r>
              <a:rPr kumimoji="1" lang="ja-JP" altLang="en-US"/>
              <a:t>課題</a:t>
            </a:r>
            <a:r>
              <a:rPr kumimoji="1" lang="en-US" altLang="ja-JP"/>
              <a:t>1 </a:t>
            </a:r>
            <a:r>
              <a:rPr kumimoji="1" lang="en-US" altLang="ja-JP" dirty="0"/>
              <a:t>– Step 5</a:t>
            </a:r>
            <a:endParaRPr kumimoji="1" lang="ja-JP" altLang="en-US" dirty="0"/>
          </a:p>
        </p:txBody>
      </p:sp>
      <p:sp>
        <p:nvSpPr>
          <p:cNvPr id="5" name="四角形: 角を丸くする 4">
            <a:extLst>
              <a:ext uri="{FF2B5EF4-FFF2-40B4-BE49-F238E27FC236}">
                <a16:creationId xmlns:a16="http://schemas.microsoft.com/office/drawing/2014/main" id="{2596F449-8716-40C9-8368-25BDC620AF9D}"/>
              </a:ext>
            </a:extLst>
          </p:cNvPr>
          <p:cNvSpPr/>
          <p:nvPr/>
        </p:nvSpPr>
        <p:spPr>
          <a:xfrm>
            <a:off x="901783" y="1584194"/>
            <a:ext cx="360040"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078940D-4977-4CC4-9DA3-CDFC8F6D607F}"/>
              </a:ext>
            </a:extLst>
          </p:cNvPr>
          <p:cNvSpPr txBox="1"/>
          <p:nvPr/>
        </p:nvSpPr>
        <p:spPr>
          <a:xfrm>
            <a:off x="1551756" y="948658"/>
            <a:ext cx="4108817" cy="369332"/>
          </a:xfrm>
          <a:prstGeom prst="rect">
            <a:avLst/>
          </a:prstGeom>
          <a:noFill/>
        </p:spPr>
        <p:txBody>
          <a:bodyPr wrap="none" rtlCol="0">
            <a:spAutoFit/>
          </a:bodyPr>
          <a:lstStyle/>
          <a:p>
            <a:r>
              <a:rPr lang="ja-JP" altLang="en-US" dirty="0"/>
              <a:t>このボタンを押すとホーム画面に戻る</a:t>
            </a:r>
            <a:endParaRPr kumimoji="1" lang="ja-JP" altLang="en-US" dirty="0"/>
          </a:p>
        </p:txBody>
      </p:sp>
      <p:cxnSp>
        <p:nvCxnSpPr>
          <p:cNvPr id="8" name="コネクタ: カギ線 7">
            <a:extLst>
              <a:ext uri="{FF2B5EF4-FFF2-40B4-BE49-F238E27FC236}">
                <a16:creationId xmlns:a16="http://schemas.microsoft.com/office/drawing/2014/main" id="{18FA9EA9-E3C1-4FE5-BE28-57ECA28D6934}"/>
              </a:ext>
            </a:extLst>
          </p:cNvPr>
          <p:cNvCxnSpPr>
            <a:cxnSpLocks/>
            <a:stCxn id="6" idx="1"/>
            <a:endCxn id="5" idx="0"/>
          </p:cNvCxnSpPr>
          <p:nvPr/>
        </p:nvCxnSpPr>
        <p:spPr>
          <a:xfrm rot="10800000" flipV="1">
            <a:off x="1081804" y="1133324"/>
            <a:ext cx="469953" cy="450870"/>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 name="四角形: 角を丸くする 9">
            <a:extLst>
              <a:ext uri="{FF2B5EF4-FFF2-40B4-BE49-F238E27FC236}">
                <a16:creationId xmlns:a16="http://schemas.microsoft.com/office/drawing/2014/main" id="{5EE48517-BCA1-4739-8F1B-B78276F6AE86}"/>
              </a:ext>
            </a:extLst>
          </p:cNvPr>
          <p:cNvSpPr/>
          <p:nvPr/>
        </p:nvSpPr>
        <p:spPr>
          <a:xfrm>
            <a:off x="683261" y="2876271"/>
            <a:ext cx="1042620" cy="28324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8557F1B4-4599-4207-861F-B899915FE3FC}"/>
              </a:ext>
            </a:extLst>
          </p:cNvPr>
          <p:cNvSpPr txBox="1"/>
          <p:nvPr/>
        </p:nvSpPr>
        <p:spPr>
          <a:xfrm>
            <a:off x="489540" y="5944777"/>
            <a:ext cx="7725192" cy="369332"/>
          </a:xfrm>
          <a:prstGeom prst="rect">
            <a:avLst/>
          </a:prstGeom>
          <a:noFill/>
        </p:spPr>
        <p:txBody>
          <a:bodyPr wrap="none" rtlCol="0">
            <a:spAutoFit/>
          </a:bodyPr>
          <a:lstStyle/>
          <a:p>
            <a:r>
              <a:rPr kumimoji="1" lang="ja-JP" altLang="en-US" dirty="0"/>
              <a:t>最初は「</a:t>
            </a:r>
            <a:r>
              <a:rPr kumimoji="1" lang="en-US" altLang="ja-JP" dirty="0"/>
              <a:t>Create repository</a:t>
            </a:r>
            <a:r>
              <a:rPr kumimoji="1" lang="ja-JP" altLang="en-US" dirty="0"/>
              <a:t>」というボタンになっているので、それを押す</a:t>
            </a:r>
          </a:p>
        </p:txBody>
      </p:sp>
      <p:cxnSp>
        <p:nvCxnSpPr>
          <p:cNvPr id="13" name="コネクタ: カギ線 12">
            <a:extLst>
              <a:ext uri="{FF2B5EF4-FFF2-40B4-BE49-F238E27FC236}">
                <a16:creationId xmlns:a16="http://schemas.microsoft.com/office/drawing/2014/main" id="{78B2A6DC-D4BC-44DB-8700-4F21ED8C78BD}"/>
              </a:ext>
            </a:extLst>
          </p:cNvPr>
          <p:cNvCxnSpPr>
            <a:cxnSpLocks/>
            <a:stCxn id="11" idx="1"/>
            <a:endCxn id="10" idx="1"/>
          </p:cNvCxnSpPr>
          <p:nvPr/>
        </p:nvCxnSpPr>
        <p:spPr>
          <a:xfrm rot="10800000" flipH="1">
            <a:off x="489539" y="3017893"/>
            <a:ext cx="193721" cy="3111551"/>
          </a:xfrm>
          <a:prstGeom prst="bentConnector3">
            <a:avLst>
              <a:gd name="adj1" fmla="val -118005"/>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42823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98535955-6209-A85D-5ECE-9273C25C5E36}"/>
              </a:ext>
            </a:extLst>
          </p:cNvPr>
          <p:cNvPicPr>
            <a:picLocks noChangeAspect="1"/>
          </p:cNvPicPr>
          <p:nvPr/>
        </p:nvPicPr>
        <p:blipFill>
          <a:blip r:embed="rId2"/>
          <a:stretch>
            <a:fillRect/>
          </a:stretch>
        </p:blipFill>
        <p:spPr>
          <a:xfrm>
            <a:off x="191848" y="1044747"/>
            <a:ext cx="5389668" cy="5348102"/>
          </a:xfrm>
          <a:prstGeom prst="rect">
            <a:avLst/>
          </a:prstGeom>
        </p:spPr>
      </p:pic>
      <p:sp>
        <p:nvSpPr>
          <p:cNvPr id="2" name="テキスト プレースホルダー 1">
            <a:extLst>
              <a:ext uri="{FF2B5EF4-FFF2-40B4-BE49-F238E27FC236}">
                <a16:creationId xmlns:a16="http://schemas.microsoft.com/office/drawing/2014/main" id="{8E05E227-5EB4-44A6-9B66-F2B9289EF72D}"/>
              </a:ext>
            </a:extLst>
          </p:cNvPr>
          <p:cNvSpPr>
            <a:spLocks noGrp="1"/>
          </p:cNvSpPr>
          <p:nvPr>
            <p:ph type="body" sz="quarter" idx="10"/>
          </p:nvPr>
        </p:nvSpPr>
        <p:spPr/>
        <p:txBody>
          <a:bodyPr/>
          <a:lstStyle/>
          <a:p>
            <a:r>
              <a:rPr kumimoji="1" lang="ja-JP" altLang="en-US"/>
              <a:t>課題</a:t>
            </a:r>
            <a:r>
              <a:rPr kumimoji="1" lang="en-US" altLang="ja-JP"/>
              <a:t>1 </a:t>
            </a:r>
            <a:r>
              <a:rPr kumimoji="1" lang="en-US" altLang="ja-JP" dirty="0"/>
              <a:t>– Step 5</a:t>
            </a:r>
            <a:endParaRPr kumimoji="1" lang="ja-JP" altLang="en-US" dirty="0"/>
          </a:p>
        </p:txBody>
      </p:sp>
      <p:sp>
        <p:nvSpPr>
          <p:cNvPr id="5" name="四角形: 角を丸くする 4">
            <a:extLst>
              <a:ext uri="{FF2B5EF4-FFF2-40B4-BE49-F238E27FC236}">
                <a16:creationId xmlns:a16="http://schemas.microsoft.com/office/drawing/2014/main" id="{520612E8-FF61-4E7B-AB90-6F26E6E0A895}"/>
              </a:ext>
            </a:extLst>
          </p:cNvPr>
          <p:cNvSpPr/>
          <p:nvPr/>
        </p:nvSpPr>
        <p:spPr>
          <a:xfrm>
            <a:off x="465051" y="3051957"/>
            <a:ext cx="4897143" cy="25307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2C105013-8627-4EC6-9FD1-E6D8803662D3}"/>
              </a:ext>
            </a:extLst>
          </p:cNvPr>
          <p:cNvSpPr/>
          <p:nvPr/>
        </p:nvSpPr>
        <p:spPr>
          <a:xfrm>
            <a:off x="4414541" y="3976978"/>
            <a:ext cx="868122" cy="29738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73FC67FF-C776-4B3F-9615-FF2512C7E070}"/>
              </a:ext>
            </a:extLst>
          </p:cNvPr>
          <p:cNvSpPr/>
          <p:nvPr/>
        </p:nvSpPr>
        <p:spPr>
          <a:xfrm>
            <a:off x="4274551" y="5431712"/>
            <a:ext cx="1008112" cy="25115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99B1C56E-0F05-4E64-BA92-1EDCE97A9D9C}"/>
              </a:ext>
            </a:extLst>
          </p:cNvPr>
          <p:cNvSpPr/>
          <p:nvPr/>
        </p:nvSpPr>
        <p:spPr>
          <a:xfrm>
            <a:off x="4274552" y="5994265"/>
            <a:ext cx="1008112"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8C5DC5A8-BFEB-4175-9AE2-E62F5C7D26F7}"/>
              </a:ext>
            </a:extLst>
          </p:cNvPr>
          <p:cNvSpPr txBox="1"/>
          <p:nvPr/>
        </p:nvSpPr>
        <p:spPr>
          <a:xfrm>
            <a:off x="6660232" y="6309320"/>
            <a:ext cx="1338828" cy="369332"/>
          </a:xfrm>
          <a:prstGeom prst="rect">
            <a:avLst/>
          </a:prstGeom>
          <a:noFill/>
        </p:spPr>
        <p:txBody>
          <a:bodyPr wrap="none" rtlCol="0">
            <a:spAutoFit/>
          </a:bodyPr>
          <a:lstStyle/>
          <a:p>
            <a:r>
              <a:rPr kumimoji="1" lang="ja-JP" altLang="en-US" dirty="0"/>
              <a:t>最後に押す</a:t>
            </a:r>
          </a:p>
        </p:txBody>
      </p:sp>
      <p:cxnSp>
        <p:nvCxnSpPr>
          <p:cNvPr id="11" name="コネクタ: カギ線 10">
            <a:extLst>
              <a:ext uri="{FF2B5EF4-FFF2-40B4-BE49-F238E27FC236}">
                <a16:creationId xmlns:a16="http://schemas.microsoft.com/office/drawing/2014/main" id="{B3397F90-4421-47B6-8137-C48F766E5ACD}"/>
              </a:ext>
            </a:extLst>
          </p:cNvPr>
          <p:cNvCxnSpPr>
            <a:stCxn id="9" idx="1"/>
            <a:endCxn id="8" idx="2"/>
          </p:cNvCxnSpPr>
          <p:nvPr/>
        </p:nvCxnSpPr>
        <p:spPr>
          <a:xfrm rot="10800000">
            <a:off x="4778608" y="6282298"/>
            <a:ext cx="1881624" cy="211689"/>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6" name="四角形: 角を丸くする 15">
            <a:extLst>
              <a:ext uri="{FF2B5EF4-FFF2-40B4-BE49-F238E27FC236}">
                <a16:creationId xmlns:a16="http://schemas.microsoft.com/office/drawing/2014/main" id="{05D9DF11-FFCC-431E-91A8-2994354688DA}"/>
              </a:ext>
            </a:extLst>
          </p:cNvPr>
          <p:cNvSpPr/>
          <p:nvPr/>
        </p:nvSpPr>
        <p:spPr>
          <a:xfrm>
            <a:off x="4684028" y="4495006"/>
            <a:ext cx="675152" cy="30758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F6B2BA11-5E73-496B-9CBE-BEF181E4AE1D}"/>
              </a:ext>
            </a:extLst>
          </p:cNvPr>
          <p:cNvSpPr txBox="1"/>
          <p:nvPr/>
        </p:nvSpPr>
        <p:spPr>
          <a:xfrm>
            <a:off x="6660232" y="2492896"/>
            <a:ext cx="2031325" cy="369332"/>
          </a:xfrm>
          <a:prstGeom prst="rect">
            <a:avLst/>
          </a:prstGeom>
          <a:noFill/>
        </p:spPr>
        <p:txBody>
          <a:bodyPr wrap="none" rtlCol="0">
            <a:spAutoFit/>
          </a:bodyPr>
          <a:lstStyle/>
          <a:p>
            <a:r>
              <a:rPr kumimoji="1" lang="ja-JP" altLang="en-US"/>
              <a:t>リポジトリの説明</a:t>
            </a:r>
          </a:p>
        </p:txBody>
      </p:sp>
      <p:cxnSp>
        <p:nvCxnSpPr>
          <p:cNvPr id="19" name="コネクタ: カギ線 18">
            <a:extLst>
              <a:ext uri="{FF2B5EF4-FFF2-40B4-BE49-F238E27FC236}">
                <a16:creationId xmlns:a16="http://schemas.microsoft.com/office/drawing/2014/main" id="{6926585D-E16A-4894-89D2-B50B47A1B8AA}"/>
              </a:ext>
            </a:extLst>
          </p:cNvPr>
          <p:cNvCxnSpPr>
            <a:cxnSpLocks/>
            <a:stCxn id="17" idx="1"/>
            <a:endCxn id="5" idx="3"/>
          </p:cNvCxnSpPr>
          <p:nvPr/>
        </p:nvCxnSpPr>
        <p:spPr>
          <a:xfrm rot="10800000" flipV="1">
            <a:off x="5362194" y="2677561"/>
            <a:ext cx="1298038" cy="500931"/>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4D8FBC97-7E66-4E9C-BDBB-ECDF26385573}"/>
              </a:ext>
            </a:extLst>
          </p:cNvPr>
          <p:cNvSpPr txBox="1"/>
          <p:nvPr/>
        </p:nvSpPr>
        <p:spPr>
          <a:xfrm>
            <a:off x="6876256" y="3383703"/>
            <a:ext cx="1569660" cy="369332"/>
          </a:xfrm>
          <a:prstGeom prst="rect">
            <a:avLst/>
          </a:prstGeom>
          <a:noFill/>
        </p:spPr>
        <p:txBody>
          <a:bodyPr wrap="none" rtlCol="0">
            <a:spAutoFit/>
          </a:bodyPr>
          <a:lstStyle/>
          <a:p>
            <a:r>
              <a:rPr kumimoji="1" lang="ja-JP" altLang="en-US" dirty="0"/>
              <a:t>非公開</a:t>
            </a:r>
            <a:r>
              <a:rPr lang="ja-JP" altLang="en-US" dirty="0"/>
              <a:t>にする</a:t>
            </a:r>
            <a:endParaRPr kumimoji="1" lang="en-US" altLang="ja-JP" dirty="0"/>
          </a:p>
        </p:txBody>
      </p:sp>
      <p:cxnSp>
        <p:nvCxnSpPr>
          <p:cNvPr id="22" name="コネクタ: カギ線 21">
            <a:extLst>
              <a:ext uri="{FF2B5EF4-FFF2-40B4-BE49-F238E27FC236}">
                <a16:creationId xmlns:a16="http://schemas.microsoft.com/office/drawing/2014/main" id="{8C274676-FF49-4F65-8425-64D1BC177543}"/>
              </a:ext>
            </a:extLst>
          </p:cNvPr>
          <p:cNvCxnSpPr>
            <a:cxnSpLocks/>
            <a:stCxn id="20" idx="1"/>
            <a:endCxn id="6" idx="3"/>
          </p:cNvCxnSpPr>
          <p:nvPr/>
        </p:nvCxnSpPr>
        <p:spPr>
          <a:xfrm rot="10800000" flipV="1">
            <a:off x="5282664" y="3568369"/>
            <a:ext cx="1593593" cy="557304"/>
          </a:xfrm>
          <a:prstGeom prst="bentConnector3">
            <a:avLst>
              <a:gd name="adj1" fmla="val 5000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54B957DD-54CC-4411-9B97-DDFAA4398783}"/>
              </a:ext>
            </a:extLst>
          </p:cNvPr>
          <p:cNvSpPr txBox="1"/>
          <p:nvPr/>
        </p:nvSpPr>
        <p:spPr>
          <a:xfrm>
            <a:off x="6300192" y="4125674"/>
            <a:ext cx="2787943" cy="369332"/>
          </a:xfrm>
          <a:prstGeom prst="rect">
            <a:avLst/>
          </a:prstGeom>
          <a:noFill/>
        </p:spPr>
        <p:txBody>
          <a:bodyPr wrap="none" rtlCol="0">
            <a:spAutoFit/>
          </a:bodyPr>
          <a:lstStyle/>
          <a:p>
            <a:r>
              <a:rPr lang="en-US" altLang="ja-JP" dirty="0"/>
              <a:t>README</a:t>
            </a:r>
            <a:r>
              <a:rPr lang="ja-JP" altLang="en-US" dirty="0"/>
              <a:t>ファイルを作成</a:t>
            </a:r>
            <a:endParaRPr lang="en-US" altLang="ja-JP" dirty="0"/>
          </a:p>
        </p:txBody>
      </p:sp>
      <p:cxnSp>
        <p:nvCxnSpPr>
          <p:cNvPr id="28" name="コネクタ: カギ線 27">
            <a:extLst>
              <a:ext uri="{FF2B5EF4-FFF2-40B4-BE49-F238E27FC236}">
                <a16:creationId xmlns:a16="http://schemas.microsoft.com/office/drawing/2014/main" id="{4CBCBFA3-67AD-43CE-B2F4-AC823208D84B}"/>
              </a:ext>
            </a:extLst>
          </p:cNvPr>
          <p:cNvCxnSpPr>
            <a:cxnSpLocks/>
            <a:stCxn id="25" idx="1"/>
            <a:endCxn id="16" idx="3"/>
          </p:cNvCxnSpPr>
          <p:nvPr/>
        </p:nvCxnSpPr>
        <p:spPr>
          <a:xfrm rot="10800000" flipV="1">
            <a:off x="5359180" y="4310339"/>
            <a:ext cx="941012" cy="338457"/>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1399C054-EEA3-4D83-B868-081BE5A3B84F}"/>
              </a:ext>
            </a:extLst>
          </p:cNvPr>
          <p:cNvSpPr txBox="1"/>
          <p:nvPr/>
        </p:nvSpPr>
        <p:spPr>
          <a:xfrm>
            <a:off x="6444208" y="5013176"/>
            <a:ext cx="2031325" cy="646331"/>
          </a:xfrm>
          <a:prstGeom prst="rect">
            <a:avLst/>
          </a:prstGeom>
          <a:noFill/>
        </p:spPr>
        <p:txBody>
          <a:bodyPr wrap="none" rtlCol="0">
            <a:spAutoFit/>
          </a:bodyPr>
          <a:lstStyle/>
          <a:p>
            <a:r>
              <a:rPr kumimoji="1" lang="ja-JP" altLang="en-US"/>
              <a:t>ライセンスの設定</a:t>
            </a:r>
            <a:endParaRPr kumimoji="1" lang="en-US" altLang="ja-JP"/>
          </a:p>
          <a:p>
            <a:r>
              <a:rPr lang="en-US" altLang="ja-JP"/>
              <a:t>(MIT</a:t>
            </a:r>
            <a:r>
              <a:rPr lang="ja-JP" altLang="en-US"/>
              <a:t>を選ぶ</a:t>
            </a:r>
            <a:r>
              <a:rPr lang="en-US" altLang="ja-JP"/>
              <a:t>)</a:t>
            </a:r>
            <a:endParaRPr kumimoji="1" lang="ja-JP" altLang="en-US"/>
          </a:p>
        </p:txBody>
      </p:sp>
      <p:cxnSp>
        <p:nvCxnSpPr>
          <p:cNvPr id="32" name="コネクタ: カギ線 31">
            <a:extLst>
              <a:ext uri="{FF2B5EF4-FFF2-40B4-BE49-F238E27FC236}">
                <a16:creationId xmlns:a16="http://schemas.microsoft.com/office/drawing/2014/main" id="{C1E6267A-340A-4DD9-BE53-9228F869283E}"/>
              </a:ext>
            </a:extLst>
          </p:cNvPr>
          <p:cNvCxnSpPr>
            <a:cxnSpLocks/>
            <a:stCxn id="30" idx="1"/>
            <a:endCxn id="7" idx="3"/>
          </p:cNvCxnSpPr>
          <p:nvPr/>
        </p:nvCxnSpPr>
        <p:spPr>
          <a:xfrm rot="10800000" flipV="1">
            <a:off x="5282664" y="5336341"/>
            <a:ext cx="1161545" cy="220949"/>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 name="四角形: 角を丸くする 2">
            <a:extLst>
              <a:ext uri="{FF2B5EF4-FFF2-40B4-BE49-F238E27FC236}">
                <a16:creationId xmlns:a16="http://schemas.microsoft.com/office/drawing/2014/main" id="{DAEDF38A-8CEC-1954-A601-9D9C6C682CA7}"/>
              </a:ext>
            </a:extLst>
          </p:cNvPr>
          <p:cNvSpPr/>
          <p:nvPr/>
        </p:nvSpPr>
        <p:spPr>
          <a:xfrm>
            <a:off x="1810190" y="2198631"/>
            <a:ext cx="1234173" cy="2242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EC151F47-273D-00C7-32FE-6555B73FF00D}"/>
              </a:ext>
            </a:extLst>
          </p:cNvPr>
          <p:cNvSpPr txBox="1"/>
          <p:nvPr/>
        </p:nvSpPr>
        <p:spPr>
          <a:xfrm>
            <a:off x="6583557" y="1353736"/>
            <a:ext cx="2416046" cy="646331"/>
          </a:xfrm>
          <a:prstGeom prst="rect">
            <a:avLst/>
          </a:prstGeom>
          <a:noFill/>
        </p:spPr>
        <p:txBody>
          <a:bodyPr wrap="none" rtlCol="0">
            <a:spAutoFit/>
          </a:bodyPr>
          <a:lstStyle/>
          <a:p>
            <a:r>
              <a:rPr kumimoji="1" lang="ja-JP" altLang="en-US" dirty="0"/>
              <a:t>リポジトリの名前</a:t>
            </a:r>
            <a:endParaRPr kumimoji="1" lang="en-US" altLang="ja-JP" dirty="0"/>
          </a:p>
          <a:p>
            <a:r>
              <a:rPr lang="ja-JP" altLang="en-US" dirty="0"/>
              <a:t>「</a:t>
            </a:r>
            <a:r>
              <a:rPr lang="en-US" altLang="ja-JP" dirty="0" err="1"/>
              <a:t>github</a:t>
            </a:r>
            <a:r>
              <a:rPr lang="en-US" altLang="ja-JP" dirty="0"/>
              <a:t>-test</a:t>
            </a:r>
            <a:r>
              <a:rPr lang="ja-JP" altLang="en-US" dirty="0"/>
              <a:t>」とする</a:t>
            </a:r>
            <a:endParaRPr kumimoji="1" lang="ja-JP" altLang="en-US" dirty="0"/>
          </a:p>
        </p:txBody>
      </p:sp>
      <p:cxnSp>
        <p:nvCxnSpPr>
          <p:cNvPr id="10" name="コネクタ: カギ線 9">
            <a:extLst>
              <a:ext uri="{FF2B5EF4-FFF2-40B4-BE49-F238E27FC236}">
                <a16:creationId xmlns:a16="http://schemas.microsoft.com/office/drawing/2014/main" id="{756B9C34-0A55-B582-C7BC-AD27A5CE130D}"/>
              </a:ext>
            </a:extLst>
          </p:cNvPr>
          <p:cNvCxnSpPr>
            <a:cxnSpLocks/>
            <a:stCxn id="4" idx="1"/>
            <a:endCxn id="3" idx="3"/>
          </p:cNvCxnSpPr>
          <p:nvPr/>
        </p:nvCxnSpPr>
        <p:spPr>
          <a:xfrm rot="10800000" flipV="1">
            <a:off x="3044363" y="1676902"/>
            <a:ext cx="3539194" cy="633830"/>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52598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118026C-0A6D-4D9F-990A-6AEA30897B45}"/>
              </a:ext>
            </a:extLst>
          </p:cNvPr>
          <p:cNvSpPr>
            <a:spLocks noGrp="1"/>
          </p:cNvSpPr>
          <p:nvPr>
            <p:ph type="body" sz="quarter" idx="10"/>
          </p:nvPr>
        </p:nvSpPr>
        <p:spPr/>
        <p:txBody>
          <a:bodyPr/>
          <a:lstStyle/>
          <a:p>
            <a:r>
              <a:rPr kumimoji="1" lang="ja-JP" altLang="en-US"/>
              <a:t>課題</a:t>
            </a:r>
            <a:r>
              <a:rPr kumimoji="1" lang="en-US" altLang="ja-JP"/>
              <a:t>1 – Step 5</a:t>
            </a:r>
            <a:endParaRPr kumimoji="1" lang="ja-JP" altLang="en-US"/>
          </a:p>
        </p:txBody>
      </p:sp>
      <p:sp>
        <p:nvSpPr>
          <p:cNvPr id="5" name="フローチャート: 磁気ディスク 4">
            <a:extLst>
              <a:ext uri="{FF2B5EF4-FFF2-40B4-BE49-F238E27FC236}">
                <a16:creationId xmlns:a16="http://schemas.microsoft.com/office/drawing/2014/main" id="{28B85EA9-D69E-4DA4-A076-FFD03522DCC9}"/>
              </a:ext>
            </a:extLst>
          </p:cNvPr>
          <p:cNvSpPr/>
          <p:nvPr/>
        </p:nvSpPr>
        <p:spPr>
          <a:xfrm>
            <a:off x="7308304" y="3717032"/>
            <a:ext cx="504056" cy="360040"/>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Consolas" panose="020B0609020204030204" pitchFamily="49" charset="0"/>
              </a:rPr>
              <a:t>.git</a:t>
            </a:r>
            <a:endParaRPr kumimoji="1" lang="ja-JP" altLang="en-US" sz="1100" dirty="0">
              <a:solidFill>
                <a:schemeClr val="tx1"/>
              </a:solidFill>
              <a:latin typeface="Consolas" panose="020B0609020204030204" pitchFamily="49" charset="0"/>
            </a:endParaRPr>
          </a:p>
        </p:txBody>
      </p:sp>
      <p:sp>
        <p:nvSpPr>
          <p:cNvPr id="6" name="四角形: 角を丸くする 5">
            <a:extLst>
              <a:ext uri="{FF2B5EF4-FFF2-40B4-BE49-F238E27FC236}">
                <a16:creationId xmlns:a16="http://schemas.microsoft.com/office/drawing/2014/main" id="{478B3958-35FF-4C1A-B389-54C814CBFE25}"/>
              </a:ext>
            </a:extLst>
          </p:cNvPr>
          <p:cNvSpPr/>
          <p:nvPr/>
        </p:nvSpPr>
        <p:spPr>
          <a:xfrm>
            <a:off x="7092280" y="3573016"/>
            <a:ext cx="936104" cy="57606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B659D2D9-9567-4761-91B9-A10307BE0AEE}"/>
              </a:ext>
            </a:extLst>
          </p:cNvPr>
          <p:cNvSpPr txBox="1"/>
          <p:nvPr/>
        </p:nvSpPr>
        <p:spPr>
          <a:xfrm>
            <a:off x="6660232" y="3068960"/>
            <a:ext cx="2262158" cy="369332"/>
          </a:xfrm>
          <a:prstGeom prst="rect">
            <a:avLst/>
          </a:prstGeom>
          <a:noFill/>
        </p:spPr>
        <p:txBody>
          <a:bodyPr wrap="none" rtlCol="0">
            <a:spAutoFit/>
          </a:bodyPr>
          <a:lstStyle/>
          <a:p>
            <a:pPr algn="ctr"/>
            <a:r>
              <a:rPr lang="ja-JP" altLang="en-US" dirty="0"/>
              <a:t>リモートリポジトリ</a:t>
            </a:r>
            <a:endParaRPr kumimoji="1" lang="en-US" altLang="ja-JP" dirty="0"/>
          </a:p>
        </p:txBody>
      </p:sp>
      <p:pic>
        <p:nvPicPr>
          <p:cNvPr id="8" name="図 7">
            <a:extLst>
              <a:ext uri="{FF2B5EF4-FFF2-40B4-BE49-F238E27FC236}">
                <a16:creationId xmlns:a16="http://schemas.microsoft.com/office/drawing/2014/main" id="{31A73938-A780-4A9E-B12B-21F3FB8FA4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6296" y="2420888"/>
            <a:ext cx="609600" cy="609600"/>
          </a:xfrm>
          <a:prstGeom prst="rect">
            <a:avLst/>
          </a:prstGeom>
        </p:spPr>
      </p:pic>
      <p:pic>
        <p:nvPicPr>
          <p:cNvPr id="9" name="Picture 8" descr="パソコンを使う会社員のイラスト（男性・笑顔）">
            <a:extLst>
              <a:ext uri="{FF2B5EF4-FFF2-40B4-BE49-F238E27FC236}">
                <a16:creationId xmlns:a16="http://schemas.microsoft.com/office/drawing/2014/main" id="{356822E9-F734-4886-AB07-6C0369D493B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2996952"/>
            <a:ext cx="720080" cy="1045759"/>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5B13CD79-5DD6-4D91-B168-11BC543ACF1F}"/>
              </a:ext>
            </a:extLst>
          </p:cNvPr>
          <p:cNvSpPr txBox="1"/>
          <p:nvPr/>
        </p:nvSpPr>
        <p:spPr>
          <a:xfrm>
            <a:off x="827584" y="1340768"/>
            <a:ext cx="7468711" cy="830997"/>
          </a:xfrm>
          <a:prstGeom prst="rect">
            <a:avLst/>
          </a:prstGeom>
          <a:noFill/>
        </p:spPr>
        <p:txBody>
          <a:bodyPr wrap="none" rtlCol="0">
            <a:spAutoFit/>
          </a:bodyPr>
          <a:lstStyle/>
          <a:p>
            <a:r>
              <a:rPr kumimoji="1" lang="ja-JP" altLang="en-US" sz="2400"/>
              <a:t>リモートリポジトリに</a:t>
            </a:r>
            <a:r>
              <a:rPr kumimoji="1" lang="en-US" altLang="ja-JP" sz="2400"/>
              <a:t>(</a:t>
            </a:r>
            <a:r>
              <a:rPr kumimoji="1" lang="ja-JP" altLang="en-US" sz="2400"/>
              <a:t>ベア</a:t>
            </a:r>
            <a:r>
              <a:rPr kumimoji="1" lang="en-US" altLang="ja-JP" sz="2400"/>
              <a:t>)</a:t>
            </a:r>
            <a:r>
              <a:rPr kumimoji="1" lang="ja-JP" altLang="en-US" sz="2400"/>
              <a:t>リポジトリが作成された</a:t>
            </a:r>
            <a:endParaRPr kumimoji="1" lang="en-US" altLang="ja-JP" sz="2400"/>
          </a:p>
          <a:p>
            <a:r>
              <a:rPr lang="ja-JP" altLang="en-US" sz="2400"/>
              <a:t>これをローカルにクローンしたい</a:t>
            </a:r>
            <a:endParaRPr kumimoji="1" lang="ja-JP" altLang="en-US" sz="2400"/>
          </a:p>
        </p:txBody>
      </p:sp>
      <p:sp>
        <p:nvSpPr>
          <p:cNvPr id="12" name="矢印: 右 11">
            <a:extLst>
              <a:ext uri="{FF2B5EF4-FFF2-40B4-BE49-F238E27FC236}">
                <a16:creationId xmlns:a16="http://schemas.microsoft.com/office/drawing/2014/main" id="{F56ACAAA-31D4-470C-B360-375EF0C10FF9}"/>
              </a:ext>
            </a:extLst>
          </p:cNvPr>
          <p:cNvSpPr/>
          <p:nvPr/>
        </p:nvSpPr>
        <p:spPr>
          <a:xfrm rot="10800000">
            <a:off x="2843808" y="3573016"/>
            <a:ext cx="4032448" cy="57606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93638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98F44A4A-1EF3-EB37-6401-20EDAE88FE51}"/>
              </a:ext>
            </a:extLst>
          </p:cNvPr>
          <p:cNvPicPr>
            <a:picLocks noChangeAspect="1"/>
          </p:cNvPicPr>
          <p:nvPr/>
        </p:nvPicPr>
        <p:blipFill>
          <a:blip r:embed="rId2"/>
          <a:stretch>
            <a:fillRect/>
          </a:stretch>
        </p:blipFill>
        <p:spPr>
          <a:xfrm>
            <a:off x="602167" y="1396131"/>
            <a:ext cx="6304156" cy="3958567"/>
          </a:xfrm>
          <a:prstGeom prst="rect">
            <a:avLst/>
          </a:prstGeom>
        </p:spPr>
      </p:pic>
      <p:sp>
        <p:nvSpPr>
          <p:cNvPr id="2" name="テキスト プレースホルダー 1">
            <a:extLst>
              <a:ext uri="{FF2B5EF4-FFF2-40B4-BE49-F238E27FC236}">
                <a16:creationId xmlns:a16="http://schemas.microsoft.com/office/drawing/2014/main" id="{29DB7770-7BDF-49AB-BB2F-A3CB4228797A}"/>
              </a:ext>
            </a:extLst>
          </p:cNvPr>
          <p:cNvSpPr>
            <a:spLocks noGrp="1"/>
          </p:cNvSpPr>
          <p:nvPr>
            <p:ph type="body" sz="quarter" idx="10"/>
          </p:nvPr>
        </p:nvSpPr>
        <p:spPr/>
        <p:txBody>
          <a:bodyPr/>
          <a:lstStyle/>
          <a:p>
            <a:r>
              <a:rPr kumimoji="1" lang="ja-JP" altLang="en-US"/>
              <a:t>課題</a:t>
            </a:r>
            <a:r>
              <a:rPr kumimoji="1" lang="en-US" altLang="ja-JP"/>
              <a:t>1 – Step 5</a:t>
            </a:r>
            <a:endParaRPr kumimoji="1" lang="ja-JP" altLang="en-US"/>
          </a:p>
        </p:txBody>
      </p:sp>
      <p:sp>
        <p:nvSpPr>
          <p:cNvPr id="5" name="四角形: 角を丸くする 4">
            <a:extLst>
              <a:ext uri="{FF2B5EF4-FFF2-40B4-BE49-F238E27FC236}">
                <a16:creationId xmlns:a16="http://schemas.microsoft.com/office/drawing/2014/main" id="{51602232-3B70-48ED-A475-96D93E6732F7}"/>
              </a:ext>
            </a:extLst>
          </p:cNvPr>
          <p:cNvSpPr/>
          <p:nvPr/>
        </p:nvSpPr>
        <p:spPr>
          <a:xfrm>
            <a:off x="4845598" y="2386361"/>
            <a:ext cx="767182" cy="30155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30C87BE4-FFC6-49F8-9DF6-D9F7DFC3133C}"/>
              </a:ext>
            </a:extLst>
          </p:cNvPr>
          <p:cNvSpPr/>
          <p:nvPr/>
        </p:nvSpPr>
        <p:spPr>
          <a:xfrm>
            <a:off x="3585323" y="3263549"/>
            <a:ext cx="288032" cy="2160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99A7ACC3-3125-4D20-80AD-20C7AE6CCF7D}"/>
              </a:ext>
            </a:extLst>
          </p:cNvPr>
          <p:cNvSpPr/>
          <p:nvPr/>
        </p:nvSpPr>
        <p:spPr>
          <a:xfrm>
            <a:off x="5220073" y="3487007"/>
            <a:ext cx="318366" cy="31184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5F3344-6D90-4F5F-B808-A968F336E106}"/>
              </a:ext>
            </a:extLst>
          </p:cNvPr>
          <p:cNvSpPr txBox="1"/>
          <p:nvPr/>
        </p:nvSpPr>
        <p:spPr>
          <a:xfrm>
            <a:off x="1043608" y="980728"/>
            <a:ext cx="2749471" cy="369332"/>
          </a:xfrm>
          <a:prstGeom prst="rect">
            <a:avLst/>
          </a:prstGeom>
          <a:noFill/>
        </p:spPr>
        <p:txBody>
          <a:bodyPr wrap="none" rtlCol="0">
            <a:spAutoFit/>
          </a:bodyPr>
          <a:lstStyle/>
          <a:p>
            <a:r>
              <a:rPr kumimoji="1" lang="en-US" altLang="ja-JP"/>
              <a:t>1. </a:t>
            </a:r>
            <a:r>
              <a:rPr kumimoji="1" lang="ja-JP" altLang="en-US"/>
              <a:t>このボタンをクリック</a:t>
            </a:r>
          </a:p>
        </p:txBody>
      </p:sp>
      <p:cxnSp>
        <p:nvCxnSpPr>
          <p:cNvPr id="10" name="コネクタ: カギ線 9">
            <a:extLst>
              <a:ext uri="{FF2B5EF4-FFF2-40B4-BE49-F238E27FC236}">
                <a16:creationId xmlns:a16="http://schemas.microsoft.com/office/drawing/2014/main" id="{5F31EA83-F41C-4E7B-9212-4B0FA7CC208A}"/>
              </a:ext>
            </a:extLst>
          </p:cNvPr>
          <p:cNvCxnSpPr>
            <a:cxnSpLocks/>
            <a:stCxn id="8" idx="3"/>
            <a:endCxn id="5" idx="0"/>
          </p:cNvCxnSpPr>
          <p:nvPr/>
        </p:nvCxnSpPr>
        <p:spPr>
          <a:xfrm>
            <a:off x="3793079" y="1165394"/>
            <a:ext cx="1436110" cy="1220967"/>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C5C4FBD2-67B3-4792-A169-EBD5E59E81A9}"/>
              </a:ext>
            </a:extLst>
          </p:cNvPr>
          <p:cNvSpPr txBox="1"/>
          <p:nvPr/>
        </p:nvSpPr>
        <p:spPr>
          <a:xfrm>
            <a:off x="755576" y="5589240"/>
            <a:ext cx="2069797" cy="369332"/>
          </a:xfrm>
          <a:prstGeom prst="rect">
            <a:avLst/>
          </a:prstGeom>
          <a:noFill/>
        </p:spPr>
        <p:txBody>
          <a:bodyPr wrap="none" rtlCol="0">
            <a:spAutoFit/>
          </a:bodyPr>
          <a:lstStyle/>
          <a:p>
            <a:r>
              <a:rPr kumimoji="1" lang="en-US" altLang="ja-JP" dirty="0"/>
              <a:t>2. </a:t>
            </a:r>
            <a:r>
              <a:rPr kumimoji="1" lang="ja-JP" altLang="en-US" dirty="0"/>
              <a:t>「</a:t>
            </a:r>
            <a:r>
              <a:rPr kumimoji="1" lang="en-US" altLang="ja-JP" dirty="0"/>
              <a:t>SSH</a:t>
            </a:r>
            <a:r>
              <a:rPr kumimoji="1" lang="ja-JP" altLang="en-US" dirty="0"/>
              <a:t>」を選ぶ</a:t>
            </a:r>
          </a:p>
        </p:txBody>
      </p:sp>
      <p:cxnSp>
        <p:nvCxnSpPr>
          <p:cNvPr id="13" name="コネクタ: カギ線 12">
            <a:extLst>
              <a:ext uri="{FF2B5EF4-FFF2-40B4-BE49-F238E27FC236}">
                <a16:creationId xmlns:a16="http://schemas.microsoft.com/office/drawing/2014/main" id="{6C7089A4-DF46-46C1-B532-809A7502B9EE}"/>
              </a:ext>
            </a:extLst>
          </p:cNvPr>
          <p:cNvCxnSpPr>
            <a:stCxn id="11" idx="0"/>
            <a:endCxn id="6" idx="1"/>
          </p:cNvCxnSpPr>
          <p:nvPr/>
        </p:nvCxnSpPr>
        <p:spPr>
          <a:xfrm rot="5400000" flipH="1" flipV="1">
            <a:off x="1579060" y="3582977"/>
            <a:ext cx="2217679" cy="1794848"/>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E2DF8602-4B86-41B6-A073-1692AAB4B1E4}"/>
              </a:ext>
            </a:extLst>
          </p:cNvPr>
          <p:cNvSpPr txBox="1"/>
          <p:nvPr/>
        </p:nvSpPr>
        <p:spPr>
          <a:xfrm>
            <a:off x="755576" y="6093296"/>
            <a:ext cx="7135287" cy="369332"/>
          </a:xfrm>
          <a:prstGeom prst="rect">
            <a:avLst/>
          </a:prstGeom>
          <a:noFill/>
        </p:spPr>
        <p:txBody>
          <a:bodyPr wrap="none" rtlCol="0">
            <a:spAutoFit/>
          </a:bodyPr>
          <a:lstStyle/>
          <a:p>
            <a:r>
              <a:rPr kumimoji="1" lang="en-US" altLang="ja-JP"/>
              <a:t>3. </a:t>
            </a:r>
            <a:r>
              <a:rPr kumimoji="1" lang="ja-JP" altLang="en-US"/>
              <a:t>このボタンを押すと、リモートリポジトリの</a:t>
            </a:r>
            <a:r>
              <a:rPr kumimoji="1" lang="en-US" altLang="ja-JP"/>
              <a:t>URL</a:t>
            </a:r>
            <a:r>
              <a:rPr kumimoji="1" lang="ja-JP" altLang="en-US"/>
              <a:t>がコピーされる</a:t>
            </a:r>
          </a:p>
        </p:txBody>
      </p:sp>
      <p:cxnSp>
        <p:nvCxnSpPr>
          <p:cNvPr id="16" name="コネクタ: カギ線 15">
            <a:extLst>
              <a:ext uri="{FF2B5EF4-FFF2-40B4-BE49-F238E27FC236}">
                <a16:creationId xmlns:a16="http://schemas.microsoft.com/office/drawing/2014/main" id="{5AA690BB-25AD-464C-9780-416D890754EB}"/>
              </a:ext>
            </a:extLst>
          </p:cNvPr>
          <p:cNvCxnSpPr>
            <a:cxnSpLocks/>
            <a:stCxn id="14" idx="0"/>
            <a:endCxn id="7" idx="2"/>
          </p:cNvCxnSpPr>
          <p:nvPr/>
        </p:nvCxnSpPr>
        <p:spPr>
          <a:xfrm rot="5400000" flipH="1" flipV="1">
            <a:off x="3704014" y="4418054"/>
            <a:ext cx="2294448" cy="1056036"/>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670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F4A6E5E-C38A-4FF4-9666-3C919B6D0066}"/>
              </a:ext>
            </a:extLst>
          </p:cNvPr>
          <p:cNvSpPr>
            <a:spLocks noGrp="1"/>
          </p:cNvSpPr>
          <p:nvPr>
            <p:ph type="body" sz="quarter" idx="10"/>
          </p:nvPr>
        </p:nvSpPr>
        <p:spPr/>
        <p:txBody>
          <a:bodyPr/>
          <a:lstStyle/>
          <a:p>
            <a:r>
              <a:rPr kumimoji="1" lang="ja-JP" altLang="en-US"/>
              <a:t>課題</a:t>
            </a:r>
            <a:r>
              <a:rPr kumimoji="1" lang="en-US" altLang="ja-JP"/>
              <a:t>1 – Step 5</a:t>
            </a:r>
            <a:endParaRPr kumimoji="1" lang="ja-JP" altLang="en-US"/>
          </a:p>
        </p:txBody>
      </p:sp>
      <p:sp>
        <p:nvSpPr>
          <p:cNvPr id="5" name="テキスト ボックス 4">
            <a:extLst>
              <a:ext uri="{FF2B5EF4-FFF2-40B4-BE49-F238E27FC236}">
                <a16:creationId xmlns:a16="http://schemas.microsoft.com/office/drawing/2014/main" id="{A52A1011-FE36-4986-899A-EDD156B3244F}"/>
              </a:ext>
            </a:extLst>
          </p:cNvPr>
          <p:cNvSpPr txBox="1"/>
          <p:nvPr/>
        </p:nvSpPr>
        <p:spPr>
          <a:xfrm>
            <a:off x="323528" y="1196752"/>
            <a:ext cx="8064896" cy="1200329"/>
          </a:xfrm>
          <a:prstGeom prst="rect">
            <a:avLst/>
          </a:prstGeom>
          <a:noFill/>
          <a:ln>
            <a:solidFill>
              <a:schemeClr val="tx1"/>
            </a:solidFill>
          </a:ln>
        </p:spPr>
        <p:txBody>
          <a:bodyPr wrap="square">
            <a:spAutoFit/>
          </a:bodyPr>
          <a:lstStyle/>
          <a:p>
            <a:r>
              <a:rPr lang="ja-JP" altLang="en-US" dirty="0">
                <a:latin typeface="Consolas" panose="020B0609020204030204" pitchFamily="49" charset="0"/>
              </a:rPr>
              <a:t>cd</a:t>
            </a:r>
          </a:p>
          <a:p>
            <a:r>
              <a:rPr lang="ja-JP" altLang="en-US" dirty="0">
                <a:latin typeface="Consolas" panose="020B0609020204030204" pitchFamily="49" charset="0"/>
              </a:rPr>
              <a:t>cd github</a:t>
            </a:r>
          </a:p>
          <a:p>
            <a:r>
              <a:rPr lang="ja-JP" altLang="en-US" dirty="0">
                <a:latin typeface="Consolas" panose="020B0609020204030204" pitchFamily="49" charset="0"/>
              </a:rPr>
              <a:t>git clone </a:t>
            </a:r>
            <a:r>
              <a:rPr lang="ja-JP" altLang="en-US" dirty="0">
                <a:solidFill>
                  <a:srgbClr val="FF0000"/>
                </a:solidFill>
                <a:latin typeface="Consolas" panose="020B0609020204030204" pitchFamily="49" charset="0"/>
              </a:rPr>
              <a:t>git@github.com:アカウント名</a:t>
            </a:r>
            <a:r>
              <a:rPr lang="ja-JP" altLang="en-US">
                <a:solidFill>
                  <a:srgbClr val="FF0000"/>
                </a:solidFill>
                <a:latin typeface="Consolas" panose="020B0609020204030204" pitchFamily="49" charset="0"/>
              </a:rPr>
              <a:t>/</a:t>
            </a:r>
            <a:r>
              <a:rPr lang="en-US" altLang="ja-JP" dirty="0">
                <a:solidFill>
                  <a:srgbClr val="FF0000"/>
                </a:solidFill>
                <a:latin typeface="Consolas" panose="020B0609020204030204" pitchFamily="49" charset="0"/>
              </a:rPr>
              <a:t>github-</a:t>
            </a:r>
            <a:r>
              <a:rPr lang="ja-JP" altLang="en-US" dirty="0">
                <a:solidFill>
                  <a:srgbClr val="FF0000"/>
                </a:solidFill>
                <a:latin typeface="Consolas" panose="020B0609020204030204" pitchFamily="49" charset="0"/>
              </a:rPr>
              <a:t>test.git</a:t>
            </a:r>
            <a:endParaRPr lang="en-US" altLang="ja-JP" dirty="0">
              <a:solidFill>
                <a:srgbClr val="FF0000"/>
              </a:solidFill>
              <a:latin typeface="Consolas" panose="020B0609020204030204" pitchFamily="49" charset="0"/>
            </a:endParaRPr>
          </a:p>
          <a:p>
            <a:r>
              <a:rPr lang="en-US" altLang="ja-JP" dirty="0">
                <a:latin typeface="Consolas" panose="020B0609020204030204" pitchFamily="49" charset="0"/>
              </a:rPr>
              <a:t>cd github-test</a:t>
            </a:r>
            <a:endParaRPr lang="ja-JP" altLang="en-US" dirty="0">
              <a:latin typeface="Consolas" panose="020B0609020204030204" pitchFamily="49" charset="0"/>
            </a:endParaRPr>
          </a:p>
        </p:txBody>
      </p:sp>
      <p:sp>
        <p:nvSpPr>
          <p:cNvPr id="7" name="テキスト ボックス 6">
            <a:extLst>
              <a:ext uri="{FF2B5EF4-FFF2-40B4-BE49-F238E27FC236}">
                <a16:creationId xmlns:a16="http://schemas.microsoft.com/office/drawing/2014/main" id="{4242AD30-A91E-4A5C-96D8-8493C20BEF23}"/>
              </a:ext>
            </a:extLst>
          </p:cNvPr>
          <p:cNvSpPr txBox="1"/>
          <p:nvPr/>
        </p:nvSpPr>
        <p:spPr>
          <a:xfrm>
            <a:off x="1139653" y="2523500"/>
            <a:ext cx="6314549" cy="369332"/>
          </a:xfrm>
          <a:prstGeom prst="rect">
            <a:avLst/>
          </a:prstGeom>
          <a:noFill/>
        </p:spPr>
        <p:txBody>
          <a:bodyPr wrap="none" rtlCol="0">
            <a:spAutoFit/>
          </a:bodyPr>
          <a:lstStyle/>
          <a:p>
            <a:r>
              <a:rPr kumimoji="1" lang="ja-JP" altLang="en-US"/>
              <a:t>ここは先ほどコピーしたはずなので、右クリックから</a:t>
            </a:r>
            <a:r>
              <a:rPr kumimoji="1" lang="en-US" altLang="ja-JP"/>
              <a:t>Paste</a:t>
            </a:r>
            <a:endParaRPr kumimoji="1" lang="ja-JP" altLang="en-US"/>
          </a:p>
        </p:txBody>
      </p:sp>
      <p:pic>
        <p:nvPicPr>
          <p:cNvPr id="8" name="Picture 2" descr="フォルダのイラスト">
            <a:extLst>
              <a:ext uri="{FF2B5EF4-FFF2-40B4-BE49-F238E27FC236}">
                <a16:creationId xmlns:a16="http://schemas.microsoft.com/office/drawing/2014/main" id="{B2B69877-E322-462D-831B-93A319C09E5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4581128"/>
            <a:ext cx="702078" cy="58799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フォルダのイラスト">
            <a:extLst>
              <a:ext uri="{FF2B5EF4-FFF2-40B4-BE49-F238E27FC236}">
                <a16:creationId xmlns:a16="http://schemas.microsoft.com/office/drawing/2014/main" id="{5886F960-4CD2-4A48-90B1-1047FCAA7B2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9672" y="4581128"/>
            <a:ext cx="702078" cy="587990"/>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A785F82E-7872-4698-86A9-E1ECA13B219A}"/>
              </a:ext>
            </a:extLst>
          </p:cNvPr>
          <p:cNvSpPr txBox="1"/>
          <p:nvPr/>
        </p:nvSpPr>
        <p:spPr>
          <a:xfrm>
            <a:off x="1547664" y="5085184"/>
            <a:ext cx="813043" cy="369332"/>
          </a:xfrm>
          <a:prstGeom prst="rect">
            <a:avLst/>
          </a:prstGeom>
          <a:noFill/>
        </p:spPr>
        <p:txBody>
          <a:bodyPr wrap="none" rtlCol="0">
            <a:spAutoFit/>
          </a:bodyPr>
          <a:lstStyle/>
          <a:p>
            <a:r>
              <a:rPr kumimoji="1" lang="en-US" altLang="ja-JP" dirty="0"/>
              <a:t>github</a:t>
            </a:r>
            <a:endParaRPr kumimoji="1" lang="ja-JP" altLang="en-US" dirty="0"/>
          </a:p>
        </p:txBody>
      </p:sp>
      <p:pic>
        <p:nvPicPr>
          <p:cNvPr id="11" name="Picture 2" descr="家のイラスト7">
            <a:extLst>
              <a:ext uri="{FF2B5EF4-FFF2-40B4-BE49-F238E27FC236}">
                <a16:creationId xmlns:a16="http://schemas.microsoft.com/office/drawing/2014/main" id="{02809637-ED58-4393-A2A7-2EAB4A9B495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552" y="4725144"/>
            <a:ext cx="360040" cy="33663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線矢印コネクタ 11">
            <a:extLst>
              <a:ext uri="{FF2B5EF4-FFF2-40B4-BE49-F238E27FC236}">
                <a16:creationId xmlns:a16="http://schemas.microsoft.com/office/drawing/2014/main" id="{13FB7EF0-CF0E-46F3-9CAD-29D73090416E}"/>
              </a:ext>
            </a:extLst>
          </p:cNvPr>
          <p:cNvCxnSpPr>
            <a:stCxn id="8" idx="3"/>
            <a:endCxn id="9" idx="1"/>
          </p:cNvCxnSpPr>
          <p:nvPr/>
        </p:nvCxnSpPr>
        <p:spPr>
          <a:xfrm>
            <a:off x="1097614" y="4875123"/>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3" name="Picture 2" descr="フォルダのイラスト">
            <a:extLst>
              <a:ext uri="{FF2B5EF4-FFF2-40B4-BE49-F238E27FC236}">
                <a16:creationId xmlns:a16="http://schemas.microsoft.com/office/drawing/2014/main" id="{C11F3CAA-A3D6-4621-88DD-52464D51096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3808" y="4581128"/>
            <a:ext cx="702078" cy="58799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線矢印コネクタ 13">
            <a:extLst>
              <a:ext uri="{FF2B5EF4-FFF2-40B4-BE49-F238E27FC236}">
                <a16:creationId xmlns:a16="http://schemas.microsoft.com/office/drawing/2014/main" id="{0527C97E-429E-48A2-8463-46FF3F606F49}"/>
              </a:ext>
            </a:extLst>
          </p:cNvPr>
          <p:cNvCxnSpPr>
            <a:endCxn id="13" idx="1"/>
          </p:cNvCxnSpPr>
          <p:nvPr/>
        </p:nvCxnSpPr>
        <p:spPr>
          <a:xfrm>
            <a:off x="2321750" y="4875123"/>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2EC325C5-6987-4DB5-9230-928D90D3E01A}"/>
              </a:ext>
            </a:extLst>
          </p:cNvPr>
          <p:cNvSpPr txBox="1"/>
          <p:nvPr/>
        </p:nvSpPr>
        <p:spPr>
          <a:xfrm>
            <a:off x="2587613" y="5085184"/>
            <a:ext cx="1261884" cy="369332"/>
          </a:xfrm>
          <a:prstGeom prst="rect">
            <a:avLst/>
          </a:prstGeom>
          <a:noFill/>
        </p:spPr>
        <p:txBody>
          <a:bodyPr wrap="none" rtlCol="0">
            <a:spAutoFit/>
          </a:bodyPr>
          <a:lstStyle/>
          <a:p>
            <a:r>
              <a:rPr kumimoji="1" lang="en-US" altLang="ja-JP" dirty="0"/>
              <a:t>github-test</a:t>
            </a:r>
            <a:endParaRPr kumimoji="1" lang="ja-JP" altLang="en-US" dirty="0"/>
          </a:p>
        </p:txBody>
      </p:sp>
      <p:pic>
        <p:nvPicPr>
          <p:cNvPr id="16" name="Picture 4">
            <a:extLst>
              <a:ext uri="{FF2B5EF4-FFF2-40B4-BE49-F238E27FC236}">
                <a16:creationId xmlns:a16="http://schemas.microsoft.com/office/drawing/2014/main" id="{C683FAA3-B58F-45EB-A2BF-051BE910EB9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87824" y="4725144"/>
            <a:ext cx="360040" cy="36004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手を上げている男の子のイラスト">
            <a:extLst>
              <a:ext uri="{FF2B5EF4-FFF2-40B4-BE49-F238E27FC236}">
                <a16:creationId xmlns:a16="http://schemas.microsoft.com/office/drawing/2014/main" id="{BEB1F60A-FFFF-4195-8CC8-9B288AC6D47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96652" y="3933056"/>
            <a:ext cx="385188" cy="536848"/>
          </a:xfrm>
          <a:prstGeom prst="rect">
            <a:avLst/>
          </a:prstGeom>
          <a:noFill/>
          <a:extLst>
            <a:ext uri="{909E8E84-426E-40DD-AFC4-6F175D3DCCD1}">
              <a14:hiddenFill xmlns:a14="http://schemas.microsoft.com/office/drawing/2010/main">
                <a:solidFill>
                  <a:srgbClr val="FFFFFF"/>
                </a:solidFill>
              </a14:hiddenFill>
            </a:ext>
          </a:extLst>
        </p:spPr>
      </p:pic>
      <p:sp>
        <p:nvSpPr>
          <p:cNvPr id="18" name="テキスト ボックス 17">
            <a:extLst>
              <a:ext uri="{FF2B5EF4-FFF2-40B4-BE49-F238E27FC236}">
                <a16:creationId xmlns:a16="http://schemas.microsoft.com/office/drawing/2014/main" id="{B9F2B347-7375-4C2D-9DC7-DAB362F285B6}"/>
              </a:ext>
            </a:extLst>
          </p:cNvPr>
          <p:cNvSpPr txBox="1"/>
          <p:nvPr/>
        </p:nvSpPr>
        <p:spPr>
          <a:xfrm>
            <a:off x="3419872" y="4077072"/>
            <a:ext cx="3416320" cy="369332"/>
          </a:xfrm>
          <a:prstGeom prst="rect">
            <a:avLst/>
          </a:prstGeom>
          <a:noFill/>
        </p:spPr>
        <p:txBody>
          <a:bodyPr wrap="none" rtlCol="0">
            <a:spAutoFit/>
          </a:bodyPr>
          <a:lstStyle/>
          <a:p>
            <a:r>
              <a:rPr lang="ja-JP" altLang="en-US"/>
              <a:t>ここがカレントディレクトリに</a:t>
            </a:r>
            <a:endParaRPr kumimoji="1" lang="ja-JP" altLang="en-US"/>
          </a:p>
        </p:txBody>
      </p:sp>
      <p:cxnSp>
        <p:nvCxnSpPr>
          <p:cNvPr id="20" name="直線矢印コネクタ 19">
            <a:extLst>
              <a:ext uri="{FF2B5EF4-FFF2-40B4-BE49-F238E27FC236}">
                <a16:creationId xmlns:a16="http://schemas.microsoft.com/office/drawing/2014/main" id="{D01C4247-5A72-4095-B2BD-4D5F80A4EB9F}"/>
              </a:ext>
            </a:extLst>
          </p:cNvPr>
          <p:cNvCxnSpPr>
            <a:stCxn id="7" idx="0"/>
          </p:cNvCxnSpPr>
          <p:nvPr/>
        </p:nvCxnSpPr>
        <p:spPr>
          <a:xfrm flipV="1">
            <a:off x="4296928" y="2091452"/>
            <a:ext cx="11077"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フローチャート: 磁気ディスク 20">
            <a:extLst>
              <a:ext uri="{FF2B5EF4-FFF2-40B4-BE49-F238E27FC236}">
                <a16:creationId xmlns:a16="http://schemas.microsoft.com/office/drawing/2014/main" id="{5953B9DD-D241-4925-8132-02866C1D3732}"/>
              </a:ext>
            </a:extLst>
          </p:cNvPr>
          <p:cNvSpPr/>
          <p:nvPr/>
        </p:nvSpPr>
        <p:spPr>
          <a:xfrm>
            <a:off x="7526441" y="5733256"/>
            <a:ext cx="504056" cy="360040"/>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Consolas" panose="020B0609020204030204" pitchFamily="49" charset="0"/>
              </a:rPr>
              <a:t>.git</a:t>
            </a:r>
            <a:endParaRPr kumimoji="1" lang="ja-JP" altLang="en-US" sz="1100" dirty="0">
              <a:solidFill>
                <a:schemeClr val="tx1"/>
              </a:solidFill>
              <a:latin typeface="Consolas" panose="020B0609020204030204" pitchFamily="49" charset="0"/>
            </a:endParaRPr>
          </a:p>
        </p:txBody>
      </p:sp>
      <p:sp>
        <p:nvSpPr>
          <p:cNvPr id="22" name="四角形: 角を丸くする 21">
            <a:extLst>
              <a:ext uri="{FF2B5EF4-FFF2-40B4-BE49-F238E27FC236}">
                <a16:creationId xmlns:a16="http://schemas.microsoft.com/office/drawing/2014/main" id="{4BF5683B-51EF-4063-91BC-A4B66B32DD62}"/>
              </a:ext>
            </a:extLst>
          </p:cNvPr>
          <p:cNvSpPr/>
          <p:nvPr/>
        </p:nvSpPr>
        <p:spPr>
          <a:xfrm>
            <a:off x="7310417" y="5589240"/>
            <a:ext cx="936104" cy="57606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E9D7D316-C105-4A0C-B64F-E2C0288FB247}"/>
              </a:ext>
            </a:extLst>
          </p:cNvPr>
          <p:cNvSpPr txBox="1"/>
          <p:nvPr/>
        </p:nvSpPr>
        <p:spPr>
          <a:xfrm>
            <a:off x="6878369" y="5085184"/>
            <a:ext cx="2262158" cy="369332"/>
          </a:xfrm>
          <a:prstGeom prst="rect">
            <a:avLst/>
          </a:prstGeom>
          <a:noFill/>
        </p:spPr>
        <p:txBody>
          <a:bodyPr wrap="none" rtlCol="0">
            <a:spAutoFit/>
          </a:bodyPr>
          <a:lstStyle/>
          <a:p>
            <a:pPr algn="ctr"/>
            <a:r>
              <a:rPr lang="ja-JP" altLang="en-US" dirty="0"/>
              <a:t>リモートリポジトリ</a:t>
            </a:r>
            <a:endParaRPr kumimoji="1" lang="en-US" altLang="ja-JP" dirty="0"/>
          </a:p>
        </p:txBody>
      </p:sp>
      <p:pic>
        <p:nvPicPr>
          <p:cNvPr id="24" name="図 23">
            <a:extLst>
              <a:ext uri="{FF2B5EF4-FFF2-40B4-BE49-F238E27FC236}">
                <a16:creationId xmlns:a16="http://schemas.microsoft.com/office/drawing/2014/main" id="{1526AD0E-0C29-4830-9992-40ABA035F0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4433" y="4437112"/>
            <a:ext cx="609600" cy="609600"/>
          </a:xfrm>
          <a:prstGeom prst="rect">
            <a:avLst/>
          </a:prstGeom>
        </p:spPr>
      </p:pic>
      <p:pic>
        <p:nvPicPr>
          <p:cNvPr id="1027" name="Picture 3" descr="ファイルアイコン（テキスト）">
            <a:extLst>
              <a:ext uri="{FF2B5EF4-FFF2-40B4-BE49-F238E27FC236}">
                <a16:creationId xmlns:a16="http://schemas.microsoft.com/office/drawing/2014/main" id="{6CB16F29-0918-4F58-B36A-97CD8C575E1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73413" y="5733256"/>
            <a:ext cx="552167" cy="64122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 descr="ファイルアイコン（テキスト）">
            <a:extLst>
              <a:ext uri="{FF2B5EF4-FFF2-40B4-BE49-F238E27FC236}">
                <a16:creationId xmlns:a16="http://schemas.microsoft.com/office/drawing/2014/main" id="{2F86123F-B016-4C9C-BE19-489FA8A5A29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44008" y="5733256"/>
            <a:ext cx="552167" cy="641226"/>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コネクタ: カギ線 28">
            <a:extLst>
              <a:ext uri="{FF2B5EF4-FFF2-40B4-BE49-F238E27FC236}">
                <a16:creationId xmlns:a16="http://schemas.microsoft.com/office/drawing/2014/main" id="{3CECDA1D-0584-4410-94E5-8EDDC730D6AF}"/>
              </a:ext>
            </a:extLst>
          </p:cNvPr>
          <p:cNvCxnSpPr>
            <a:cxnSpLocks/>
            <a:stCxn id="15" idx="2"/>
            <a:endCxn id="26" idx="0"/>
          </p:cNvCxnSpPr>
          <p:nvPr/>
        </p:nvCxnSpPr>
        <p:spPr>
          <a:xfrm rot="16200000" flipH="1">
            <a:off x="3929953" y="4743117"/>
            <a:ext cx="278740" cy="1701537"/>
          </a:xfrm>
          <a:prstGeom prst="bentConnector3">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9EB49E9A-A171-4B4F-AA2D-6F45B0462284}"/>
              </a:ext>
            </a:extLst>
          </p:cNvPr>
          <p:cNvSpPr txBox="1"/>
          <p:nvPr/>
        </p:nvSpPr>
        <p:spPr>
          <a:xfrm>
            <a:off x="3419872" y="6381328"/>
            <a:ext cx="877163" cy="261610"/>
          </a:xfrm>
          <a:prstGeom prst="rect">
            <a:avLst/>
          </a:prstGeom>
          <a:noFill/>
        </p:spPr>
        <p:txBody>
          <a:bodyPr wrap="none" rtlCol="0">
            <a:spAutoFit/>
          </a:bodyPr>
          <a:lstStyle/>
          <a:p>
            <a:r>
              <a:rPr kumimoji="1" lang="en-US" altLang="ja-JP" sz="1100">
                <a:latin typeface="Consolas" panose="020B0609020204030204" pitchFamily="49" charset="0"/>
              </a:rPr>
              <a:t>README.md</a:t>
            </a:r>
            <a:endParaRPr kumimoji="1" lang="ja-JP" altLang="en-US" sz="1100">
              <a:latin typeface="Consolas" panose="020B0609020204030204" pitchFamily="49" charset="0"/>
            </a:endParaRPr>
          </a:p>
        </p:txBody>
      </p:sp>
      <p:sp>
        <p:nvSpPr>
          <p:cNvPr id="32" name="テキスト ボックス 31">
            <a:extLst>
              <a:ext uri="{FF2B5EF4-FFF2-40B4-BE49-F238E27FC236}">
                <a16:creationId xmlns:a16="http://schemas.microsoft.com/office/drawing/2014/main" id="{79202C7A-4DB7-4A67-B19A-133962501DD7}"/>
              </a:ext>
            </a:extLst>
          </p:cNvPr>
          <p:cNvSpPr txBox="1"/>
          <p:nvPr/>
        </p:nvSpPr>
        <p:spPr>
          <a:xfrm>
            <a:off x="4568805" y="6381328"/>
            <a:ext cx="723275" cy="261610"/>
          </a:xfrm>
          <a:prstGeom prst="rect">
            <a:avLst/>
          </a:prstGeom>
          <a:noFill/>
        </p:spPr>
        <p:txBody>
          <a:bodyPr wrap="none" rtlCol="0">
            <a:spAutoFit/>
          </a:bodyPr>
          <a:lstStyle/>
          <a:p>
            <a:r>
              <a:rPr kumimoji="1" lang="en-US" altLang="ja-JP" sz="1100">
                <a:latin typeface="Consolas" panose="020B0609020204030204" pitchFamily="49" charset="0"/>
              </a:rPr>
              <a:t>LICENSE</a:t>
            </a:r>
            <a:endParaRPr kumimoji="1" lang="ja-JP" altLang="en-US" sz="1100">
              <a:latin typeface="Consolas" panose="020B0609020204030204" pitchFamily="49" charset="0"/>
            </a:endParaRPr>
          </a:p>
        </p:txBody>
      </p:sp>
      <p:sp>
        <p:nvSpPr>
          <p:cNvPr id="33" name="矢印: 右 32">
            <a:extLst>
              <a:ext uri="{FF2B5EF4-FFF2-40B4-BE49-F238E27FC236}">
                <a16:creationId xmlns:a16="http://schemas.microsoft.com/office/drawing/2014/main" id="{B2CF8AF9-538E-4644-9CE0-A9AA8458362F}"/>
              </a:ext>
            </a:extLst>
          </p:cNvPr>
          <p:cNvSpPr/>
          <p:nvPr/>
        </p:nvSpPr>
        <p:spPr>
          <a:xfrm rot="10800000">
            <a:off x="5724128" y="5661248"/>
            <a:ext cx="1440160" cy="43204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フローチャート: 磁気ディスク 33">
            <a:extLst>
              <a:ext uri="{FF2B5EF4-FFF2-40B4-BE49-F238E27FC236}">
                <a16:creationId xmlns:a16="http://schemas.microsoft.com/office/drawing/2014/main" id="{8FE841AA-9C5D-4A80-BD97-6ABB23225E7E}"/>
              </a:ext>
            </a:extLst>
          </p:cNvPr>
          <p:cNvSpPr/>
          <p:nvPr/>
        </p:nvSpPr>
        <p:spPr>
          <a:xfrm>
            <a:off x="2966527" y="5877272"/>
            <a:ext cx="504056" cy="360040"/>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Consolas" panose="020B0609020204030204" pitchFamily="49" charset="0"/>
              </a:rPr>
              <a:t>.git</a:t>
            </a:r>
            <a:endParaRPr kumimoji="1" lang="ja-JP" altLang="en-US" sz="1100" dirty="0">
              <a:solidFill>
                <a:schemeClr val="tx1"/>
              </a:solidFill>
              <a:latin typeface="Consolas" panose="020B0609020204030204" pitchFamily="49" charset="0"/>
            </a:endParaRPr>
          </a:p>
        </p:txBody>
      </p:sp>
      <p:cxnSp>
        <p:nvCxnSpPr>
          <p:cNvPr id="35" name="直線コネクタ 34">
            <a:extLst>
              <a:ext uri="{FF2B5EF4-FFF2-40B4-BE49-F238E27FC236}">
                <a16:creationId xmlns:a16="http://schemas.microsoft.com/office/drawing/2014/main" id="{72F45EA7-2E99-440C-B214-C474B2E9F419}"/>
              </a:ext>
            </a:extLst>
          </p:cNvPr>
          <p:cNvCxnSpPr>
            <a:stCxn id="34" idx="1"/>
            <a:endCxn id="15" idx="2"/>
          </p:cNvCxnSpPr>
          <p:nvPr/>
        </p:nvCxnSpPr>
        <p:spPr>
          <a:xfrm flipV="1">
            <a:off x="3218555" y="5454516"/>
            <a:ext cx="0" cy="42275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コネクタ: カギ線 36">
            <a:extLst>
              <a:ext uri="{FF2B5EF4-FFF2-40B4-BE49-F238E27FC236}">
                <a16:creationId xmlns:a16="http://schemas.microsoft.com/office/drawing/2014/main" id="{C18416E8-47F2-44B6-BB0C-531B8659F59D}"/>
              </a:ext>
            </a:extLst>
          </p:cNvPr>
          <p:cNvCxnSpPr>
            <a:stCxn id="15" idx="2"/>
            <a:endCxn id="1027" idx="0"/>
          </p:cNvCxnSpPr>
          <p:nvPr/>
        </p:nvCxnSpPr>
        <p:spPr>
          <a:xfrm rot="16200000" flipH="1">
            <a:off x="3394656" y="5278415"/>
            <a:ext cx="278740" cy="630942"/>
          </a:xfrm>
          <a:prstGeom prst="bentConnector3">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四角形: 角を丸くする 38">
            <a:extLst>
              <a:ext uri="{FF2B5EF4-FFF2-40B4-BE49-F238E27FC236}">
                <a16:creationId xmlns:a16="http://schemas.microsoft.com/office/drawing/2014/main" id="{8EE8D60B-CB87-411D-A0F1-0DA3422BBFFD}"/>
              </a:ext>
            </a:extLst>
          </p:cNvPr>
          <p:cNvSpPr/>
          <p:nvPr/>
        </p:nvSpPr>
        <p:spPr>
          <a:xfrm>
            <a:off x="2555776" y="4509120"/>
            <a:ext cx="2880320" cy="2160240"/>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8CEB42ED-25C8-4BC2-9461-E476F1C8AC61}"/>
              </a:ext>
            </a:extLst>
          </p:cNvPr>
          <p:cNvSpPr txBox="1"/>
          <p:nvPr/>
        </p:nvSpPr>
        <p:spPr>
          <a:xfrm>
            <a:off x="251520" y="6021288"/>
            <a:ext cx="2198038" cy="369332"/>
          </a:xfrm>
          <a:prstGeom prst="rect">
            <a:avLst/>
          </a:prstGeom>
          <a:noFill/>
        </p:spPr>
        <p:txBody>
          <a:bodyPr wrap="none" rtlCol="0">
            <a:spAutoFit/>
          </a:bodyPr>
          <a:lstStyle/>
          <a:p>
            <a:r>
              <a:rPr kumimoji="1" lang="en-US" altLang="ja-JP"/>
              <a:t>git clone</a:t>
            </a:r>
            <a:r>
              <a:rPr kumimoji="1" lang="ja-JP" altLang="en-US"/>
              <a:t>が作るもの</a:t>
            </a:r>
          </a:p>
        </p:txBody>
      </p:sp>
      <p:cxnSp>
        <p:nvCxnSpPr>
          <p:cNvPr id="41" name="コネクタ: カギ線 40">
            <a:extLst>
              <a:ext uri="{FF2B5EF4-FFF2-40B4-BE49-F238E27FC236}">
                <a16:creationId xmlns:a16="http://schemas.microsoft.com/office/drawing/2014/main" id="{1FE0ABA8-A2D1-44F2-BB26-67939C214A30}"/>
              </a:ext>
            </a:extLst>
          </p:cNvPr>
          <p:cNvCxnSpPr>
            <a:stCxn id="38" idx="0"/>
            <a:endCxn id="39" idx="1"/>
          </p:cNvCxnSpPr>
          <p:nvPr/>
        </p:nvCxnSpPr>
        <p:spPr>
          <a:xfrm rot="5400000" flipH="1" flipV="1">
            <a:off x="1737133" y="5202646"/>
            <a:ext cx="432048" cy="1205237"/>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80399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710E145-D4CA-4C27-A278-A2810F39B88D}"/>
              </a:ext>
            </a:extLst>
          </p:cNvPr>
          <p:cNvSpPr>
            <a:spLocks noGrp="1"/>
          </p:cNvSpPr>
          <p:nvPr>
            <p:ph type="body" sz="quarter" idx="10"/>
          </p:nvPr>
        </p:nvSpPr>
        <p:spPr/>
        <p:txBody>
          <a:bodyPr/>
          <a:lstStyle/>
          <a:p>
            <a:r>
              <a:rPr kumimoji="1" lang="ja-JP" altLang="en-US"/>
              <a:t>課題</a:t>
            </a:r>
            <a:r>
              <a:rPr kumimoji="1" lang="en-US" altLang="ja-JP"/>
              <a:t>1 – Step 6</a:t>
            </a:r>
            <a:endParaRPr kumimoji="1" lang="ja-JP" altLang="en-US"/>
          </a:p>
        </p:txBody>
      </p:sp>
      <p:sp>
        <p:nvSpPr>
          <p:cNvPr id="3" name="テキスト ボックス 2">
            <a:extLst>
              <a:ext uri="{FF2B5EF4-FFF2-40B4-BE49-F238E27FC236}">
                <a16:creationId xmlns:a16="http://schemas.microsoft.com/office/drawing/2014/main" id="{F9A3FD9A-EB37-4C64-9899-97329EC97974}"/>
              </a:ext>
            </a:extLst>
          </p:cNvPr>
          <p:cNvSpPr txBox="1"/>
          <p:nvPr/>
        </p:nvSpPr>
        <p:spPr>
          <a:xfrm>
            <a:off x="467544" y="1268760"/>
            <a:ext cx="3315331" cy="461665"/>
          </a:xfrm>
          <a:prstGeom prst="rect">
            <a:avLst/>
          </a:prstGeom>
          <a:noFill/>
        </p:spPr>
        <p:txBody>
          <a:bodyPr wrap="none" rtlCol="0">
            <a:spAutoFit/>
          </a:bodyPr>
          <a:lstStyle/>
          <a:p>
            <a:r>
              <a:rPr lang="ja-JP" altLang="en-US" sz="2400"/>
              <a:t>ローカルの修正と</a:t>
            </a:r>
            <a:r>
              <a:rPr lang="en-US" altLang="ja-JP" sz="2400"/>
              <a:t>push</a:t>
            </a:r>
            <a:endParaRPr kumimoji="1" lang="ja-JP" altLang="en-US" sz="2400"/>
          </a:p>
        </p:txBody>
      </p:sp>
      <p:sp>
        <p:nvSpPr>
          <p:cNvPr id="4" name="角丸四角形 2">
            <a:extLst>
              <a:ext uri="{FF2B5EF4-FFF2-40B4-BE49-F238E27FC236}">
                <a16:creationId xmlns:a16="http://schemas.microsoft.com/office/drawing/2014/main" id="{EBA9D52F-AB0F-49DF-9618-8C14DC728243}"/>
              </a:ext>
            </a:extLst>
          </p:cNvPr>
          <p:cNvSpPr/>
          <p:nvPr/>
        </p:nvSpPr>
        <p:spPr>
          <a:xfrm>
            <a:off x="5220072" y="4797152"/>
            <a:ext cx="3312368" cy="1152128"/>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角丸四角形 3">
            <a:extLst>
              <a:ext uri="{FF2B5EF4-FFF2-40B4-BE49-F238E27FC236}">
                <a16:creationId xmlns:a16="http://schemas.microsoft.com/office/drawing/2014/main" id="{BA8EC787-23A9-4156-8120-BEB6EBF13172}"/>
              </a:ext>
            </a:extLst>
          </p:cNvPr>
          <p:cNvSpPr/>
          <p:nvPr/>
        </p:nvSpPr>
        <p:spPr>
          <a:xfrm>
            <a:off x="395536" y="4797152"/>
            <a:ext cx="3312368" cy="1152128"/>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441D7F1A-8D33-4821-8EEB-42C9CFF442F8}"/>
              </a:ext>
            </a:extLst>
          </p:cNvPr>
          <p:cNvSpPr/>
          <p:nvPr/>
        </p:nvSpPr>
        <p:spPr>
          <a:xfrm>
            <a:off x="611560" y="5229200"/>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69E115E8-B937-47EE-870E-B97640162022}"/>
              </a:ext>
            </a:extLst>
          </p:cNvPr>
          <p:cNvSpPr/>
          <p:nvPr/>
        </p:nvSpPr>
        <p:spPr>
          <a:xfrm>
            <a:off x="5436096" y="5229200"/>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2E7BA4FC-193E-44DF-BFF4-14218B85E1B5}"/>
              </a:ext>
            </a:extLst>
          </p:cNvPr>
          <p:cNvSpPr txBox="1"/>
          <p:nvPr/>
        </p:nvSpPr>
        <p:spPr>
          <a:xfrm>
            <a:off x="3851920" y="4869160"/>
            <a:ext cx="1313180" cy="400110"/>
          </a:xfrm>
          <a:prstGeom prst="rect">
            <a:avLst/>
          </a:prstGeom>
          <a:noFill/>
        </p:spPr>
        <p:txBody>
          <a:bodyPr wrap="none" rtlCol="0">
            <a:spAutoFit/>
          </a:bodyPr>
          <a:lstStyle/>
          <a:p>
            <a:r>
              <a:rPr kumimoji="1" lang="en-US" altLang="ja-JP" sz="2000" dirty="0">
                <a:latin typeface="Consolas" panose="020B0609020204030204" pitchFamily="49" charset="0"/>
              </a:rPr>
              <a:t>git push</a:t>
            </a:r>
            <a:endParaRPr kumimoji="1" lang="ja-JP" altLang="en-US" sz="2000" dirty="0">
              <a:latin typeface="Consolas" panose="020B0609020204030204" pitchFamily="49" charset="0"/>
            </a:endParaRPr>
          </a:p>
        </p:txBody>
      </p:sp>
      <p:sp>
        <p:nvSpPr>
          <p:cNvPr id="17" name="テキスト ボックス 16">
            <a:extLst>
              <a:ext uri="{FF2B5EF4-FFF2-40B4-BE49-F238E27FC236}">
                <a16:creationId xmlns:a16="http://schemas.microsoft.com/office/drawing/2014/main" id="{B8E06048-2106-4653-83F2-A3A07C796A31}"/>
              </a:ext>
            </a:extLst>
          </p:cNvPr>
          <p:cNvSpPr txBox="1"/>
          <p:nvPr/>
        </p:nvSpPr>
        <p:spPr>
          <a:xfrm>
            <a:off x="611560" y="2276872"/>
            <a:ext cx="2954655" cy="461665"/>
          </a:xfrm>
          <a:prstGeom prst="rect">
            <a:avLst/>
          </a:prstGeom>
          <a:noFill/>
        </p:spPr>
        <p:txBody>
          <a:bodyPr wrap="none" rtlCol="0">
            <a:spAutoFit/>
          </a:bodyPr>
          <a:lstStyle/>
          <a:p>
            <a:r>
              <a:rPr kumimoji="1" lang="ja-JP" altLang="en-US" sz="2400" dirty="0"/>
              <a:t>ローカルリポジトリ</a:t>
            </a:r>
          </a:p>
        </p:txBody>
      </p:sp>
      <p:sp>
        <p:nvSpPr>
          <p:cNvPr id="18" name="テキスト ボックス 17">
            <a:extLst>
              <a:ext uri="{FF2B5EF4-FFF2-40B4-BE49-F238E27FC236}">
                <a16:creationId xmlns:a16="http://schemas.microsoft.com/office/drawing/2014/main" id="{17BECAEC-B966-4684-A0C9-623ECA62C730}"/>
              </a:ext>
            </a:extLst>
          </p:cNvPr>
          <p:cNvSpPr txBox="1"/>
          <p:nvPr/>
        </p:nvSpPr>
        <p:spPr>
          <a:xfrm>
            <a:off x="5505777" y="2276872"/>
            <a:ext cx="2954655" cy="461665"/>
          </a:xfrm>
          <a:prstGeom prst="rect">
            <a:avLst/>
          </a:prstGeom>
          <a:noFill/>
        </p:spPr>
        <p:txBody>
          <a:bodyPr wrap="none" rtlCol="0">
            <a:spAutoFit/>
          </a:bodyPr>
          <a:lstStyle/>
          <a:p>
            <a:r>
              <a:rPr kumimoji="1" lang="ja-JP" altLang="en-US" sz="2400" dirty="0"/>
              <a:t>リモートリポジトリ</a:t>
            </a:r>
          </a:p>
        </p:txBody>
      </p:sp>
      <p:cxnSp>
        <p:nvCxnSpPr>
          <p:cNvPr id="19" name="直線矢印コネクタ 18">
            <a:extLst>
              <a:ext uri="{FF2B5EF4-FFF2-40B4-BE49-F238E27FC236}">
                <a16:creationId xmlns:a16="http://schemas.microsoft.com/office/drawing/2014/main" id="{9AA16D28-0979-45EC-9F0C-1782678892FF}"/>
              </a:ext>
            </a:extLst>
          </p:cNvPr>
          <p:cNvCxnSpPr>
            <a:cxnSpLocks/>
          </p:cNvCxnSpPr>
          <p:nvPr/>
        </p:nvCxnSpPr>
        <p:spPr>
          <a:xfrm flipH="1">
            <a:off x="3995936" y="5301208"/>
            <a:ext cx="108012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735A65E0-58AA-428B-A364-595DDA04649D}"/>
              </a:ext>
            </a:extLst>
          </p:cNvPr>
          <p:cNvCxnSpPr>
            <a:endCxn id="21" idx="2"/>
          </p:cNvCxnSpPr>
          <p:nvPr/>
        </p:nvCxnSpPr>
        <p:spPr>
          <a:xfrm>
            <a:off x="899592" y="5373216"/>
            <a:ext cx="432048"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楕円 20">
            <a:extLst>
              <a:ext uri="{FF2B5EF4-FFF2-40B4-BE49-F238E27FC236}">
                <a16:creationId xmlns:a16="http://schemas.microsoft.com/office/drawing/2014/main" id="{CB6F9785-07E1-4CC8-90C7-45C910D975F4}"/>
              </a:ext>
            </a:extLst>
          </p:cNvPr>
          <p:cNvSpPr/>
          <p:nvPr/>
        </p:nvSpPr>
        <p:spPr>
          <a:xfrm>
            <a:off x="1331640" y="5229200"/>
            <a:ext cx="288032" cy="28803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Picture 8" descr="パソコンを使う会社員のイラスト（男性・笑顔）">
            <a:extLst>
              <a:ext uri="{FF2B5EF4-FFF2-40B4-BE49-F238E27FC236}">
                <a16:creationId xmlns:a16="http://schemas.microsoft.com/office/drawing/2014/main" id="{AFCB08D1-C05A-4304-9FE8-6234D3611EC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2060848"/>
            <a:ext cx="472167" cy="685719"/>
          </a:xfrm>
          <a:prstGeom prst="rect">
            <a:avLst/>
          </a:prstGeom>
          <a:noFill/>
          <a:extLst>
            <a:ext uri="{909E8E84-426E-40DD-AFC4-6F175D3DCCD1}">
              <a14:hiddenFill xmlns:a14="http://schemas.microsoft.com/office/drawing/2010/main">
                <a:solidFill>
                  <a:srgbClr val="FFFFFF"/>
                </a:solidFill>
              </a14:hiddenFill>
            </a:ext>
          </a:extLst>
        </p:spPr>
      </p:pic>
      <p:pic>
        <p:nvPicPr>
          <p:cNvPr id="23" name="図 22">
            <a:extLst>
              <a:ext uri="{FF2B5EF4-FFF2-40B4-BE49-F238E27FC236}">
                <a16:creationId xmlns:a16="http://schemas.microsoft.com/office/drawing/2014/main" id="{913975C1-A092-4B98-BCCC-2BDD7DED8F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9713" y="2132856"/>
            <a:ext cx="609600" cy="609600"/>
          </a:xfrm>
          <a:prstGeom prst="rect">
            <a:avLst/>
          </a:prstGeom>
        </p:spPr>
      </p:pic>
      <p:sp>
        <p:nvSpPr>
          <p:cNvPr id="24" name="角丸四角形 3">
            <a:extLst>
              <a:ext uri="{FF2B5EF4-FFF2-40B4-BE49-F238E27FC236}">
                <a16:creationId xmlns:a16="http://schemas.microsoft.com/office/drawing/2014/main" id="{53D20F79-E89F-4F58-AFAE-9CE9783201E6}"/>
              </a:ext>
            </a:extLst>
          </p:cNvPr>
          <p:cNvSpPr/>
          <p:nvPr/>
        </p:nvSpPr>
        <p:spPr>
          <a:xfrm>
            <a:off x="395536" y="2852936"/>
            <a:ext cx="3312368" cy="1152128"/>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9B1AAF38-50A0-491C-8A0D-8B4015161930}"/>
              </a:ext>
            </a:extLst>
          </p:cNvPr>
          <p:cNvSpPr/>
          <p:nvPr/>
        </p:nvSpPr>
        <p:spPr>
          <a:xfrm>
            <a:off x="611560" y="328498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a16="http://schemas.microsoft.com/office/drawing/2014/main" id="{F5607F14-F270-43D7-B6E3-AF339DE405A4}"/>
              </a:ext>
            </a:extLst>
          </p:cNvPr>
          <p:cNvCxnSpPr>
            <a:stCxn id="24" idx="2"/>
            <a:endCxn id="5" idx="0"/>
          </p:cNvCxnSpPr>
          <p:nvPr/>
        </p:nvCxnSpPr>
        <p:spPr>
          <a:xfrm>
            <a:off x="2051720" y="4005064"/>
            <a:ext cx="0" cy="79208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20446D58-0A15-493B-83E1-BBCEF5E5C3CA}"/>
              </a:ext>
            </a:extLst>
          </p:cNvPr>
          <p:cNvSpPr txBox="1"/>
          <p:nvPr/>
        </p:nvSpPr>
        <p:spPr>
          <a:xfrm>
            <a:off x="2123728" y="4005064"/>
            <a:ext cx="1595309" cy="707886"/>
          </a:xfrm>
          <a:prstGeom prst="rect">
            <a:avLst/>
          </a:prstGeom>
          <a:noFill/>
        </p:spPr>
        <p:txBody>
          <a:bodyPr wrap="none" rtlCol="0">
            <a:spAutoFit/>
          </a:bodyPr>
          <a:lstStyle/>
          <a:p>
            <a:r>
              <a:rPr kumimoji="1" lang="en-US" altLang="ja-JP" sz="2000">
                <a:latin typeface="Consolas" panose="020B0609020204030204" pitchFamily="49" charset="0"/>
              </a:rPr>
              <a:t>git add</a:t>
            </a:r>
          </a:p>
          <a:p>
            <a:r>
              <a:rPr lang="en-US" altLang="ja-JP" sz="2000">
                <a:latin typeface="Consolas" panose="020B0609020204030204" pitchFamily="49" charset="0"/>
              </a:rPr>
              <a:t>git commit</a:t>
            </a:r>
            <a:endParaRPr kumimoji="1" lang="ja-JP" altLang="en-US" sz="2000">
              <a:latin typeface="Consolas" panose="020B0609020204030204" pitchFamily="49" charset="0"/>
            </a:endParaRPr>
          </a:p>
        </p:txBody>
      </p:sp>
      <p:cxnSp>
        <p:nvCxnSpPr>
          <p:cNvPr id="32" name="直線コネクタ 31">
            <a:extLst>
              <a:ext uri="{FF2B5EF4-FFF2-40B4-BE49-F238E27FC236}">
                <a16:creationId xmlns:a16="http://schemas.microsoft.com/office/drawing/2014/main" id="{C906A58E-99B9-4DB2-8910-7725FA2BB5F8}"/>
              </a:ext>
            </a:extLst>
          </p:cNvPr>
          <p:cNvCxnSpPr>
            <a:endCxn id="33" idx="2"/>
          </p:cNvCxnSpPr>
          <p:nvPr/>
        </p:nvCxnSpPr>
        <p:spPr>
          <a:xfrm>
            <a:off x="5724128" y="5373216"/>
            <a:ext cx="432048"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31518363-A02E-45AB-BFA7-D5D9C0847A86}"/>
              </a:ext>
            </a:extLst>
          </p:cNvPr>
          <p:cNvSpPr/>
          <p:nvPr/>
        </p:nvSpPr>
        <p:spPr>
          <a:xfrm>
            <a:off x="6156176" y="5229200"/>
            <a:ext cx="288032" cy="28803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角丸四角形 3">
            <a:extLst>
              <a:ext uri="{FF2B5EF4-FFF2-40B4-BE49-F238E27FC236}">
                <a16:creationId xmlns:a16="http://schemas.microsoft.com/office/drawing/2014/main" id="{27C7EAAD-761C-4583-A89D-7EA00AFFE4D4}"/>
              </a:ext>
            </a:extLst>
          </p:cNvPr>
          <p:cNvSpPr/>
          <p:nvPr/>
        </p:nvSpPr>
        <p:spPr>
          <a:xfrm>
            <a:off x="5220072" y="2852936"/>
            <a:ext cx="3312368" cy="1152128"/>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60492D6E-3BE6-4E93-B83F-468167C39445}"/>
              </a:ext>
            </a:extLst>
          </p:cNvPr>
          <p:cNvSpPr/>
          <p:nvPr/>
        </p:nvSpPr>
        <p:spPr>
          <a:xfrm>
            <a:off x="5436096" y="328498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076172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3AF7FE24-13C1-468B-F268-2A9B7AB75555}"/>
              </a:ext>
            </a:extLst>
          </p:cNvPr>
          <p:cNvPicPr>
            <a:picLocks noChangeAspect="1"/>
          </p:cNvPicPr>
          <p:nvPr/>
        </p:nvPicPr>
        <p:blipFill>
          <a:blip r:embed="rId2"/>
          <a:stretch>
            <a:fillRect/>
          </a:stretch>
        </p:blipFill>
        <p:spPr>
          <a:xfrm>
            <a:off x="304800" y="900357"/>
            <a:ext cx="7389541" cy="4838082"/>
          </a:xfrm>
          <a:prstGeom prst="rect">
            <a:avLst/>
          </a:prstGeom>
        </p:spPr>
      </p:pic>
      <p:sp>
        <p:nvSpPr>
          <p:cNvPr id="2" name="テキスト プレースホルダー 1">
            <a:extLst>
              <a:ext uri="{FF2B5EF4-FFF2-40B4-BE49-F238E27FC236}">
                <a16:creationId xmlns:a16="http://schemas.microsoft.com/office/drawing/2014/main" id="{D653849F-4C83-4432-9527-DDE8CE694F1B}"/>
              </a:ext>
            </a:extLst>
          </p:cNvPr>
          <p:cNvSpPr>
            <a:spLocks noGrp="1"/>
          </p:cNvSpPr>
          <p:nvPr>
            <p:ph type="body" sz="quarter" idx="10"/>
          </p:nvPr>
        </p:nvSpPr>
        <p:spPr/>
        <p:txBody>
          <a:bodyPr/>
          <a:lstStyle/>
          <a:p>
            <a:r>
              <a:rPr kumimoji="1" lang="ja-JP" altLang="en-US"/>
              <a:t>課題</a:t>
            </a:r>
            <a:r>
              <a:rPr lang="en-US" altLang="ja-JP"/>
              <a:t>1</a:t>
            </a:r>
            <a:r>
              <a:rPr kumimoji="1" lang="en-US" altLang="ja-JP"/>
              <a:t> – </a:t>
            </a:r>
            <a:r>
              <a:rPr kumimoji="1" lang="ja-JP" altLang="en-US"/>
              <a:t>レポート課題</a:t>
            </a:r>
          </a:p>
        </p:txBody>
      </p:sp>
      <p:sp>
        <p:nvSpPr>
          <p:cNvPr id="5" name="四角形: 角を丸くする 4">
            <a:extLst>
              <a:ext uri="{FF2B5EF4-FFF2-40B4-BE49-F238E27FC236}">
                <a16:creationId xmlns:a16="http://schemas.microsoft.com/office/drawing/2014/main" id="{C14838FF-726B-47E7-A463-72F04E0C93A6}"/>
              </a:ext>
            </a:extLst>
          </p:cNvPr>
          <p:cNvSpPr/>
          <p:nvPr/>
        </p:nvSpPr>
        <p:spPr>
          <a:xfrm>
            <a:off x="452078" y="3690496"/>
            <a:ext cx="3096344" cy="129614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2AA86F94-B4F1-43C7-94AF-441C705F7A3E}"/>
              </a:ext>
            </a:extLst>
          </p:cNvPr>
          <p:cNvSpPr txBox="1"/>
          <p:nvPr/>
        </p:nvSpPr>
        <p:spPr>
          <a:xfrm>
            <a:off x="467544" y="5877272"/>
            <a:ext cx="8058616" cy="369332"/>
          </a:xfrm>
          <a:prstGeom prst="rect">
            <a:avLst/>
          </a:prstGeom>
          <a:noFill/>
        </p:spPr>
        <p:txBody>
          <a:bodyPr wrap="none" rtlCol="0">
            <a:spAutoFit/>
          </a:bodyPr>
          <a:lstStyle/>
          <a:p>
            <a:r>
              <a:rPr kumimoji="1" lang="en-US" altLang="ja-JP" dirty="0"/>
              <a:t>GitHub</a:t>
            </a:r>
            <a:r>
              <a:rPr kumimoji="1" lang="ja-JP" altLang="en-US"/>
              <a:t>上でファイルが更新されていることがわかるスナップショットを提出</a:t>
            </a:r>
          </a:p>
        </p:txBody>
      </p:sp>
    </p:spTree>
    <p:extLst>
      <p:ext uri="{BB962C8B-B14F-4D97-AF65-F5344CB8AC3E}">
        <p14:creationId xmlns:p14="http://schemas.microsoft.com/office/powerpoint/2010/main" val="891019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3903B62-200E-47C5-BB31-3CA94B06FB5D}"/>
              </a:ext>
            </a:extLst>
          </p:cNvPr>
          <p:cNvSpPr>
            <a:spLocks noGrp="1"/>
          </p:cNvSpPr>
          <p:nvPr>
            <p:ph type="body" sz="quarter" idx="10"/>
          </p:nvPr>
        </p:nvSpPr>
        <p:spPr/>
        <p:txBody>
          <a:bodyPr/>
          <a:lstStyle/>
          <a:p>
            <a:r>
              <a:rPr kumimoji="1" lang="ja-JP" altLang="en-US"/>
              <a:t>課題</a:t>
            </a:r>
            <a:r>
              <a:rPr kumimoji="1" lang="en-US" altLang="ja-JP"/>
              <a:t>2 – Step 1</a:t>
            </a:r>
            <a:endParaRPr kumimoji="1" lang="ja-JP" altLang="en-US"/>
          </a:p>
        </p:txBody>
      </p:sp>
      <p:pic>
        <p:nvPicPr>
          <p:cNvPr id="7" name="Picture 8" descr="パソコンを使う会社員のイラスト（男性・笑顔）">
            <a:extLst>
              <a:ext uri="{FF2B5EF4-FFF2-40B4-BE49-F238E27FC236}">
                <a16:creationId xmlns:a16="http://schemas.microsoft.com/office/drawing/2014/main" id="{D7843B41-3F02-4A1B-8B97-3C44618D515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7624" y="1700808"/>
            <a:ext cx="720080" cy="1045759"/>
          </a:xfrm>
          <a:prstGeom prst="rect">
            <a:avLst/>
          </a:prstGeom>
          <a:noFill/>
          <a:extLst>
            <a:ext uri="{909E8E84-426E-40DD-AFC4-6F175D3DCCD1}">
              <a14:hiddenFill xmlns:a14="http://schemas.microsoft.com/office/drawing/2010/main">
                <a:solidFill>
                  <a:srgbClr val="FFFFFF"/>
                </a:solidFill>
              </a14:hiddenFill>
            </a:ext>
          </a:extLst>
        </p:spPr>
      </p:pic>
      <p:sp>
        <p:nvSpPr>
          <p:cNvPr id="8" name="矢印: 右 7">
            <a:extLst>
              <a:ext uri="{FF2B5EF4-FFF2-40B4-BE49-F238E27FC236}">
                <a16:creationId xmlns:a16="http://schemas.microsoft.com/office/drawing/2014/main" id="{E0300F39-1192-4406-8EAC-A9CE87041D83}"/>
              </a:ext>
            </a:extLst>
          </p:cNvPr>
          <p:cNvSpPr/>
          <p:nvPr/>
        </p:nvSpPr>
        <p:spPr>
          <a:xfrm rot="10800000" flipH="1">
            <a:off x="3203848" y="3429000"/>
            <a:ext cx="2880320" cy="64807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6072A348-B7BD-4CBD-AD84-B1B94FB572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8264" y="2518736"/>
            <a:ext cx="738048" cy="738048"/>
          </a:xfrm>
          <a:prstGeom prst="rect">
            <a:avLst/>
          </a:prstGeom>
        </p:spPr>
      </p:pic>
      <p:pic>
        <p:nvPicPr>
          <p:cNvPr id="10" name="図 9">
            <a:extLst>
              <a:ext uri="{FF2B5EF4-FFF2-40B4-BE49-F238E27FC236}">
                <a16:creationId xmlns:a16="http://schemas.microsoft.com/office/drawing/2014/main" id="{AF6CD1CA-8CF8-4244-A75C-E8DD5093F9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0233" y="1818402"/>
            <a:ext cx="1368152" cy="560942"/>
          </a:xfrm>
          <a:prstGeom prst="rect">
            <a:avLst/>
          </a:prstGeom>
        </p:spPr>
      </p:pic>
      <p:pic>
        <p:nvPicPr>
          <p:cNvPr id="11" name="Picture 2" descr="フォルダのイラスト">
            <a:extLst>
              <a:ext uri="{FF2B5EF4-FFF2-40B4-BE49-F238E27FC236}">
                <a16:creationId xmlns:a16="http://schemas.microsoft.com/office/drawing/2014/main" id="{01E7BA53-B85D-478C-81F7-0BCD749C9DB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3608" y="3140968"/>
            <a:ext cx="702078" cy="587990"/>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D07B0EF9-42CB-4240-99CC-B02C97770F6A}"/>
              </a:ext>
            </a:extLst>
          </p:cNvPr>
          <p:cNvSpPr txBox="1"/>
          <p:nvPr/>
        </p:nvSpPr>
        <p:spPr>
          <a:xfrm>
            <a:off x="1043608" y="3645024"/>
            <a:ext cx="684803" cy="369332"/>
          </a:xfrm>
          <a:prstGeom prst="rect">
            <a:avLst/>
          </a:prstGeom>
          <a:noFill/>
        </p:spPr>
        <p:txBody>
          <a:bodyPr wrap="none" rtlCol="0">
            <a:spAutoFit/>
          </a:bodyPr>
          <a:lstStyle/>
          <a:p>
            <a:r>
              <a:rPr kumimoji="1" lang="en-US" altLang="ja-JP" dirty="0"/>
              <a:t>test2</a:t>
            </a:r>
            <a:endParaRPr kumimoji="1" lang="ja-JP" altLang="en-US" dirty="0"/>
          </a:p>
        </p:txBody>
      </p:sp>
      <p:pic>
        <p:nvPicPr>
          <p:cNvPr id="14" name="Picture 4">
            <a:extLst>
              <a:ext uri="{FF2B5EF4-FFF2-40B4-BE49-F238E27FC236}">
                <a16:creationId xmlns:a16="http://schemas.microsoft.com/office/drawing/2014/main" id="{72844A4E-523A-4572-95B7-99727E00685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87624" y="3284984"/>
            <a:ext cx="360040" cy="3600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ファイルアイコン（テキスト）">
            <a:extLst>
              <a:ext uri="{FF2B5EF4-FFF2-40B4-BE49-F238E27FC236}">
                <a16:creationId xmlns:a16="http://schemas.microsoft.com/office/drawing/2014/main" id="{547F7504-0D60-49C3-A901-BA6D0C85811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73213" y="4293096"/>
            <a:ext cx="552167" cy="641226"/>
          </a:xfrm>
          <a:prstGeom prst="rect">
            <a:avLst/>
          </a:prstGeom>
          <a:noFill/>
          <a:extLst>
            <a:ext uri="{909E8E84-426E-40DD-AFC4-6F175D3DCCD1}">
              <a14:hiddenFill xmlns:a14="http://schemas.microsoft.com/office/drawing/2010/main">
                <a:solidFill>
                  <a:srgbClr val="FFFFFF"/>
                </a:solidFill>
              </a14:hiddenFill>
            </a:ext>
          </a:extLst>
        </p:spPr>
      </p:pic>
      <p:sp>
        <p:nvSpPr>
          <p:cNvPr id="18" name="テキスト ボックス 17">
            <a:extLst>
              <a:ext uri="{FF2B5EF4-FFF2-40B4-BE49-F238E27FC236}">
                <a16:creationId xmlns:a16="http://schemas.microsoft.com/office/drawing/2014/main" id="{F6E23C12-DC7A-49C8-9AE2-6633C96F84F3}"/>
              </a:ext>
            </a:extLst>
          </p:cNvPr>
          <p:cNvSpPr txBox="1"/>
          <p:nvPr/>
        </p:nvSpPr>
        <p:spPr>
          <a:xfrm>
            <a:off x="1619672" y="4941168"/>
            <a:ext cx="877163" cy="261610"/>
          </a:xfrm>
          <a:prstGeom prst="rect">
            <a:avLst/>
          </a:prstGeom>
          <a:noFill/>
        </p:spPr>
        <p:txBody>
          <a:bodyPr wrap="none" rtlCol="0">
            <a:spAutoFit/>
          </a:bodyPr>
          <a:lstStyle/>
          <a:p>
            <a:r>
              <a:rPr kumimoji="1" lang="en-US" altLang="ja-JP" sz="1100">
                <a:latin typeface="Consolas" panose="020B0609020204030204" pitchFamily="49" charset="0"/>
              </a:rPr>
              <a:t>README.md</a:t>
            </a:r>
            <a:endParaRPr kumimoji="1" lang="ja-JP" altLang="en-US" sz="1100">
              <a:latin typeface="Consolas" panose="020B0609020204030204" pitchFamily="49" charset="0"/>
            </a:endParaRPr>
          </a:p>
        </p:txBody>
      </p:sp>
      <p:sp>
        <p:nvSpPr>
          <p:cNvPr id="20" name="フローチャート: 磁気ディスク 19">
            <a:extLst>
              <a:ext uri="{FF2B5EF4-FFF2-40B4-BE49-F238E27FC236}">
                <a16:creationId xmlns:a16="http://schemas.microsoft.com/office/drawing/2014/main" id="{935CD364-3D8E-4B18-AC09-0BC81825DCE9}"/>
              </a:ext>
            </a:extLst>
          </p:cNvPr>
          <p:cNvSpPr/>
          <p:nvPr/>
        </p:nvSpPr>
        <p:spPr>
          <a:xfrm>
            <a:off x="1129333" y="4437112"/>
            <a:ext cx="504056" cy="360040"/>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Consolas" panose="020B0609020204030204" pitchFamily="49" charset="0"/>
              </a:rPr>
              <a:t>.git</a:t>
            </a:r>
            <a:endParaRPr kumimoji="1" lang="ja-JP" altLang="en-US" sz="1100" dirty="0">
              <a:solidFill>
                <a:schemeClr val="tx1"/>
              </a:solidFill>
              <a:latin typeface="Consolas" panose="020B0609020204030204" pitchFamily="49" charset="0"/>
            </a:endParaRPr>
          </a:p>
        </p:txBody>
      </p:sp>
      <p:cxnSp>
        <p:nvCxnSpPr>
          <p:cNvPr id="21" name="直線コネクタ 20">
            <a:extLst>
              <a:ext uri="{FF2B5EF4-FFF2-40B4-BE49-F238E27FC236}">
                <a16:creationId xmlns:a16="http://schemas.microsoft.com/office/drawing/2014/main" id="{C6191008-EFF6-467A-8AE2-491F79FAEDDD}"/>
              </a:ext>
            </a:extLst>
          </p:cNvPr>
          <p:cNvCxnSpPr>
            <a:stCxn id="20" idx="1"/>
            <a:endCxn id="13" idx="2"/>
          </p:cNvCxnSpPr>
          <p:nvPr/>
        </p:nvCxnSpPr>
        <p:spPr>
          <a:xfrm flipV="1">
            <a:off x="1381361" y="4014356"/>
            <a:ext cx="4649" cy="42275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コネクタ: カギ線 21">
            <a:extLst>
              <a:ext uri="{FF2B5EF4-FFF2-40B4-BE49-F238E27FC236}">
                <a16:creationId xmlns:a16="http://schemas.microsoft.com/office/drawing/2014/main" id="{03E5F109-C9CA-4C80-AE5A-430AC9BEE89B}"/>
              </a:ext>
            </a:extLst>
          </p:cNvPr>
          <p:cNvCxnSpPr>
            <a:stCxn id="13" idx="2"/>
            <a:endCxn id="15" idx="0"/>
          </p:cNvCxnSpPr>
          <p:nvPr/>
        </p:nvCxnSpPr>
        <p:spPr>
          <a:xfrm rot="16200000" flipH="1">
            <a:off x="1578283" y="3822082"/>
            <a:ext cx="278740" cy="663287"/>
          </a:xfrm>
          <a:prstGeom prst="bentConnector3">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四角形: 角を丸くする 22">
            <a:extLst>
              <a:ext uri="{FF2B5EF4-FFF2-40B4-BE49-F238E27FC236}">
                <a16:creationId xmlns:a16="http://schemas.microsoft.com/office/drawing/2014/main" id="{DA3E1B27-07C1-43DA-91BF-46094E461256}"/>
              </a:ext>
            </a:extLst>
          </p:cNvPr>
          <p:cNvSpPr/>
          <p:nvPr/>
        </p:nvSpPr>
        <p:spPr>
          <a:xfrm>
            <a:off x="755576" y="2996952"/>
            <a:ext cx="2088232" cy="2160240"/>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50874F64-99E2-4DD5-9635-C21E879D41F6}"/>
              </a:ext>
            </a:extLst>
          </p:cNvPr>
          <p:cNvSpPr txBox="1"/>
          <p:nvPr/>
        </p:nvSpPr>
        <p:spPr>
          <a:xfrm>
            <a:off x="395536" y="1124744"/>
            <a:ext cx="5452134" cy="461665"/>
          </a:xfrm>
          <a:prstGeom prst="rect">
            <a:avLst/>
          </a:prstGeom>
          <a:noFill/>
        </p:spPr>
        <p:txBody>
          <a:bodyPr wrap="none" rtlCol="0">
            <a:spAutoFit/>
          </a:bodyPr>
          <a:lstStyle/>
          <a:p>
            <a:r>
              <a:rPr lang="ja-JP" altLang="en-US" sz="2400"/>
              <a:t>ローカルのリポジトリを</a:t>
            </a:r>
            <a:r>
              <a:rPr lang="en-US" altLang="ja-JP" sz="2400" dirty="0"/>
              <a:t>GitHub</a:t>
            </a:r>
            <a:r>
              <a:rPr lang="ja-JP" altLang="en-US" sz="2400"/>
              <a:t>に登録</a:t>
            </a:r>
            <a:endParaRPr kumimoji="1" lang="ja-JP" altLang="en-US" sz="2400"/>
          </a:p>
        </p:txBody>
      </p:sp>
      <p:sp>
        <p:nvSpPr>
          <p:cNvPr id="25" name="テキスト ボックス 24">
            <a:extLst>
              <a:ext uri="{FF2B5EF4-FFF2-40B4-BE49-F238E27FC236}">
                <a16:creationId xmlns:a16="http://schemas.microsoft.com/office/drawing/2014/main" id="{253748DD-6657-4670-89D5-361A28D7A787}"/>
              </a:ext>
            </a:extLst>
          </p:cNvPr>
          <p:cNvSpPr txBox="1"/>
          <p:nvPr/>
        </p:nvSpPr>
        <p:spPr>
          <a:xfrm>
            <a:off x="539552" y="5301208"/>
            <a:ext cx="4990469" cy="1200329"/>
          </a:xfrm>
          <a:prstGeom prst="rect">
            <a:avLst/>
          </a:prstGeom>
          <a:noFill/>
        </p:spPr>
        <p:txBody>
          <a:bodyPr wrap="none" rtlCol="0">
            <a:spAutoFit/>
          </a:bodyPr>
          <a:lstStyle/>
          <a:p>
            <a:pPr marL="457200" indent="-457200">
              <a:buAutoNum type="arabicPeriod"/>
            </a:pPr>
            <a:r>
              <a:rPr lang="ja-JP" altLang="en-US" sz="2400"/>
              <a:t>ローカルにリポジトリを作成</a:t>
            </a:r>
            <a:endParaRPr lang="en-US" altLang="ja-JP" sz="2400" dirty="0"/>
          </a:p>
          <a:p>
            <a:pPr marL="457200" indent="-457200">
              <a:buAutoNum type="arabicPeriod"/>
            </a:pPr>
            <a:r>
              <a:rPr lang="en-US" altLang="ja-JP" sz="2400" dirty="0"/>
              <a:t>GitHub</a:t>
            </a:r>
            <a:r>
              <a:rPr lang="ja-JP" altLang="en-US" sz="2400"/>
              <a:t>にベアリポジトリを作成</a:t>
            </a:r>
            <a:endParaRPr lang="en-US" altLang="ja-JP" sz="2400" dirty="0"/>
          </a:p>
          <a:p>
            <a:pPr marL="457200" indent="-457200">
              <a:buAutoNum type="arabicPeriod"/>
            </a:pPr>
            <a:r>
              <a:rPr lang="ja-JP" altLang="en-US" sz="2400"/>
              <a:t>リモートを登録して</a:t>
            </a:r>
            <a:r>
              <a:rPr lang="en-US" altLang="ja-JP" sz="2400" dirty="0"/>
              <a:t>push</a:t>
            </a:r>
            <a:endParaRPr kumimoji="1" lang="ja-JP" altLang="en-US" sz="2400"/>
          </a:p>
        </p:txBody>
      </p:sp>
    </p:spTree>
    <p:extLst>
      <p:ext uri="{BB962C8B-B14F-4D97-AF65-F5344CB8AC3E}">
        <p14:creationId xmlns:p14="http://schemas.microsoft.com/office/powerpoint/2010/main" val="1630205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A3EAC2E-574A-4BF8-8DAE-C46E6B084777}"/>
              </a:ext>
            </a:extLst>
          </p:cNvPr>
          <p:cNvSpPr>
            <a:spLocks noGrp="1"/>
          </p:cNvSpPr>
          <p:nvPr>
            <p:ph type="body" sz="quarter" idx="10"/>
          </p:nvPr>
        </p:nvSpPr>
        <p:spPr/>
        <p:txBody>
          <a:bodyPr/>
          <a:lstStyle/>
          <a:p>
            <a:r>
              <a:rPr lang="ja-JP" altLang="en-US"/>
              <a:t>今回の目標</a:t>
            </a:r>
            <a:endParaRPr lang="en-US"/>
          </a:p>
        </p:txBody>
      </p:sp>
      <p:sp>
        <p:nvSpPr>
          <p:cNvPr id="3" name="テキスト ボックス 2">
            <a:extLst>
              <a:ext uri="{FF2B5EF4-FFF2-40B4-BE49-F238E27FC236}">
                <a16:creationId xmlns:a16="http://schemas.microsoft.com/office/drawing/2014/main" id="{C6BE09DD-BFB2-4A03-AAF8-832DB3A68F0A}"/>
              </a:ext>
            </a:extLst>
          </p:cNvPr>
          <p:cNvSpPr txBox="1"/>
          <p:nvPr/>
        </p:nvSpPr>
        <p:spPr>
          <a:xfrm>
            <a:off x="323528" y="1556792"/>
            <a:ext cx="8352928" cy="2308324"/>
          </a:xfrm>
          <a:prstGeom prst="rect">
            <a:avLst/>
          </a:prstGeom>
          <a:noFill/>
        </p:spPr>
        <p:txBody>
          <a:bodyPr wrap="square" rtlCol="0">
            <a:spAutoFit/>
          </a:bodyPr>
          <a:lstStyle/>
          <a:p>
            <a:pPr marL="342900" indent="-342900">
              <a:buFont typeface="Arial" panose="020B0604020202020204" pitchFamily="34" charset="0"/>
              <a:buChar char="•"/>
            </a:pPr>
            <a:r>
              <a:rPr kumimoji="1" lang="en-US" altLang="ja-JP" sz="2400" dirty="0"/>
              <a:t>GitHub</a:t>
            </a:r>
            <a:r>
              <a:rPr kumimoji="1" lang="ja-JP" altLang="en-US" sz="2400" dirty="0"/>
              <a:t>のアカウントを作成する</a:t>
            </a:r>
          </a:p>
          <a:p>
            <a:pPr marL="342900" indent="-342900">
              <a:buFont typeface="Arial" panose="020B0604020202020204" pitchFamily="34" charset="0"/>
              <a:buChar char="•"/>
            </a:pPr>
            <a:r>
              <a:rPr kumimoji="1" lang="ja-JP" altLang="en-US" sz="2400" dirty="0"/>
              <a:t>リモートリポジトリの作成と、ローカルリポジトリとの同期について学ぶ</a:t>
            </a:r>
          </a:p>
          <a:p>
            <a:pPr marL="342900" indent="-342900">
              <a:buFont typeface="Arial" panose="020B0604020202020204" pitchFamily="34" charset="0"/>
              <a:buChar char="•"/>
            </a:pPr>
            <a:r>
              <a:rPr kumimoji="1" lang="en-US" altLang="ja-JP" sz="2400" dirty="0"/>
              <a:t>issue</a:t>
            </a:r>
            <a:r>
              <a:rPr kumimoji="1" lang="ja-JP" altLang="en-US" sz="2400" dirty="0"/>
              <a:t>の使い方の基本を覚える</a:t>
            </a:r>
          </a:p>
          <a:p>
            <a:pPr marL="342900" indent="-342900">
              <a:buFont typeface="Arial" panose="020B0604020202020204" pitchFamily="34" charset="0"/>
              <a:buChar char="•"/>
            </a:pPr>
            <a:r>
              <a:rPr kumimoji="1" lang="en-US" altLang="ja-JP" sz="2400" dirty="0"/>
              <a:t>Project</a:t>
            </a:r>
            <a:r>
              <a:rPr kumimoji="1" lang="ja-JP" altLang="en-US" sz="2400" dirty="0"/>
              <a:t>の使い方を覚える</a:t>
            </a:r>
            <a:endParaRPr kumimoji="1" lang="en-US" altLang="ja-JP" sz="2400" dirty="0"/>
          </a:p>
          <a:p>
            <a:pPr marL="342900" indent="-342900">
              <a:buFont typeface="Arial" panose="020B0604020202020204" pitchFamily="34" charset="0"/>
              <a:buChar char="•"/>
            </a:pPr>
            <a:r>
              <a:rPr lang="en-US" altLang="ja-JP" sz="2400" dirty="0"/>
              <a:t>(</a:t>
            </a:r>
            <a:r>
              <a:rPr lang="ja-JP" altLang="en-US" sz="2400" dirty="0"/>
              <a:t>発展課題</a:t>
            </a:r>
            <a:r>
              <a:rPr lang="en-US" altLang="ja-JP" sz="2400" dirty="0"/>
              <a:t>)</a:t>
            </a:r>
            <a:r>
              <a:rPr lang="ja-JP" altLang="en-US" sz="2400" dirty="0"/>
              <a:t>プルリクを体験する</a:t>
            </a:r>
            <a:endParaRPr kumimoji="1" lang="ja-JP" altLang="en-US" sz="2400" dirty="0"/>
          </a:p>
        </p:txBody>
      </p:sp>
    </p:spTree>
    <p:extLst>
      <p:ext uri="{BB962C8B-B14F-4D97-AF65-F5344CB8AC3E}">
        <p14:creationId xmlns:p14="http://schemas.microsoft.com/office/powerpoint/2010/main" val="36522014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B4FB244-2EB6-4539-83E0-C2454DD6FE38}"/>
              </a:ext>
            </a:extLst>
          </p:cNvPr>
          <p:cNvSpPr>
            <a:spLocks noGrp="1"/>
          </p:cNvSpPr>
          <p:nvPr>
            <p:ph type="body" sz="quarter" idx="10"/>
          </p:nvPr>
        </p:nvSpPr>
        <p:spPr/>
        <p:txBody>
          <a:bodyPr/>
          <a:lstStyle/>
          <a:p>
            <a:r>
              <a:rPr kumimoji="1" lang="ja-JP" altLang="en-US"/>
              <a:t>課題</a:t>
            </a:r>
            <a:r>
              <a:rPr kumimoji="1" lang="en-US" altLang="ja-JP"/>
              <a:t>2 – Step 1</a:t>
            </a:r>
            <a:endParaRPr kumimoji="1" lang="ja-JP" altLang="en-US"/>
          </a:p>
        </p:txBody>
      </p:sp>
      <p:sp>
        <p:nvSpPr>
          <p:cNvPr id="4" name="テキスト ボックス 3">
            <a:extLst>
              <a:ext uri="{FF2B5EF4-FFF2-40B4-BE49-F238E27FC236}">
                <a16:creationId xmlns:a16="http://schemas.microsoft.com/office/drawing/2014/main" id="{7820172B-C2FA-450D-8526-26984BB59971}"/>
              </a:ext>
            </a:extLst>
          </p:cNvPr>
          <p:cNvSpPr txBox="1"/>
          <p:nvPr/>
        </p:nvSpPr>
        <p:spPr>
          <a:xfrm>
            <a:off x="683568" y="1484784"/>
            <a:ext cx="4572000" cy="1815882"/>
          </a:xfrm>
          <a:prstGeom prst="rect">
            <a:avLst/>
          </a:prstGeom>
          <a:noFill/>
          <a:ln>
            <a:solidFill>
              <a:schemeClr val="tx1"/>
            </a:solidFill>
          </a:ln>
        </p:spPr>
        <p:txBody>
          <a:bodyPr wrap="square">
            <a:spAutoFit/>
          </a:bodyPr>
          <a:lstStyle/>
          <a:p>
            <a:r>
              <a:rPr lang="ja-JP" altLang="en-US" sz="2800">
                <a:latin typeface="Consolas" panose="020B0609020204030204" pitchFamily="49" charset="0"/>
              </a:rPr>
              <a:t>cd</a:t>
            </a:r>
          </a:p>
          <a:p>
            <a:r>
              <a:rPr lang="ja-JP" altLang="en-US" sz="2800">
                <a:latin typeface="Consolas" panose="020B0609020204030204" pitchFamily="49" charset="0"/>
              </a:rPr>
              <a:t>cd github</a:t>
            </a:r>
          </a:p>
          <a:p>
            <a:r>
              <a:rPr lang="ja-JP" altLang="en-US" sz="2800">
                <a:latin typeface="Consolas" panose="020B0609020204030204" pitchFamily="49" charset="0"/>
              </a:rPr>
              <a:t>mkdir test2</a:t>
            </a:r>
          </a:p>
          <a:p>
            <a:r>
              <a:rPr lang="ja-JP" altLang="en-US" sz="2800">
                <a:latin typeface="Consolas" panose="020B0609020204030204" pitchFamily="49" charset="0"/>
              </a:rPr>
              <a:t>cd test2</a:t>
            </a:r>
          </a:p>
        </p:txBody>
      </p:sp>
      <p:pic>
        <p:nvPicPr>
          <p:cNvPr id="5" name="Picture 2" descr="フォルダのイラスト">
            <a:extLst>
              <a:ext uri="{FF2B5EF4-FFF2-40B4-BE49-F238E27FC236}">
                <a16:creationId xmlns:a16="http://schemas.microsoft.com/office/drawing/2014/main" id="{985F3106-DCA3-482A-AD45-E7A0BAED9B2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4293096"/>
            <a:ext cx="702078" cy="5879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フォルダのイラスト">
            <a:extLst>
              <a:ext uri="{FF2B5EF4-FFF2-40B4-BE49-F238E27FC236}">
                <a16:creationId xmlns:a16="http://schemas.microsoft.com/office/drawing/2014/main" id="{A31D22C6-932A-424F-9C40-C6BDDB3B779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1720" y="4293096"/>
            <a:ext cx="702078" cy="5879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家のイラスト7">
            <a:extLst>
              <a:ext uri="{FF2B5EF4-FFF2-40B4-BE49-F238E27FC236}">
                <a16:creationId xmlns:a16="http://schemas.microsoft.com/office/drawing/2014/main" id="{15545D7E-7415-4C52-AC24-1542FBCE65F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600" y="4437112"/>
            <a:ext cx="360040" cy="33663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線矢印コネクタ 7">
            <a:extLst>
              <a:ext uri="{FF2B5EF4-FFF2-40B4-BE49-F238E27FC236}">
                <a16:creationId xmlns:a16="http://schemas.microsoft.com/office/drawing/2014/main" id="{049ECF51-03C6-461D-97EF-B7670DE71A8C}"/>
              </a:ext>
            </a:extLst>
          </p:cNvPr>
          <p:cNvCxnSpPr>
            <a:stCxn id="5" idx="3"/>
            <a:endCxn id="6" idx="1"/>
          </p:cNvCxnSpPr>
          <p:nvPr/>
        </p:nvCxnSpPr>
        <p:spPr>
          <a:xfrm>
            <a:off x="1529662" y="4587091"/>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9" name="Picture 2" descr="フォルダのイラスト">
            <a:extLst>
              <a:ext uri="{FF2B5EF4-FFF2-40B4-BE49-F238E27FC236}">
                <a16:creationId xmlns:a16="http://schemas.microsoft.com/office/drawing/2014/main" id="{C7232596-412C-486A-8EF9-8473D23AE70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5856" y="4293096"/>
            <a:ext cx="702078" cy="58799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E408DBDC-0B42-4B27-93C8-03CEFAFE3CF5}"/>
              </a:ext>
            </a:extLst>
          </p:cNvPr>
          <p:cNvCxnSpPr>
            <a:endCxn id="9" idx="1"/>
          </p:cNvCxnSpPr>
          <p:nvPr/>
        </p:nvCxnSpPr>
        <p:spPr>
          <a:xfrm>
            <a:off x="2753798" y="4587091"/>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 name="Picture 2" descr="手を上げている男の子のイラスト">
            <a:extLst>
              <a:ext uri="{FF2B5EF4-FFF2-40B4-BE49-F238E27FC236}">
                <a16:creationId xmlns:a16="http://schemas.microsoft.com/office/drawing/2014/main" id="{21A9A1EB-EDCF-4865-AB6B-3EBDDDB82ED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28700" y="3645024"/>
            <a:ext cx="385188" cy="536848"/>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E3DE89D6-6296-42F3-9999-7EACD6AF0C3D}"/>
              </a:ext>
            </a:extLst>
          </p:cNvPr>
          <p:cNvSpPr txBox="1"/>
          <p:nvPr/>
        </p:nvSpPr>
        <p:spPr>
          <a:xfrm>
            <a:off x="3851920" y="3789040"/>
            <a:ext cx="3416320" cy="369332"/>
          </a:xfrm>
          <a:prstGeom prst="rect">
            <a:avLst/>
          </a:prstGeom>
          <a:noFill/>
        </p:spPr>
        <p:txBody>
          <a:bodyPr wrap="none" rtlCol="0">
            <a:spAutoFit/>
          </a:bodyPr>
          <a:lstStyle/>
          <a:p>
            <a:r>
              <a:rPr lang="ja-JP" altLang="en-US"/>
              <a:t>ここがカレントディレクトリに</a:t>
            </a:r>
            <a:endParaRPr kumimoji="1" lang="ja-JP" altLang="en-US"/>
          </a:p>
        </p:txBody>
      </p:sp>
      <p:sp>
        <p:nvSpPr>
          <p:cNvPr id="14" name="テキスト ボックス 13">
            <a:extLst>
              <a:ext uri="{FF2B5EF4-FFF2-40B4-BE49-F238E27FC236}">
                <a16:creationId xmlns:a16="http://schemas.microsoft.com/office/drawing/2014/main" id="{E74AB00E-816F-4410-B083-BF495EE87AE0}"/>
              </a:ext>
            </a:extLst>
          </p:cNvPr>
          <p:cNvSpPr txBox="1"/>
          <p:nvPr/>
        </p:nvSpPr>
        <p:spPr>
          <a:xfrm>
            <a:off x="2051720" y="4869160"/>
            <a:ext cx="813043" cy="369332"/>
          </a:xfrm>
          <a:prstGeom prst="rect">
            <a:avLst/>
          </a:prstGeom>
          <a:noFill/>
        </p:spPr>
        <p:txBody>
          <a:bodyPr wrap="none" rtlCol="0">
            <a:spAutoFit/>
          </a:bodyPr>
          <a:lstStyle/>
          <a:p>
            <a:r>
              <a:rPr kumimoji="1" lang="en-US" altLang="ja-JP" dirty="0"/>
              <a:t>github</a:t>
            </a:r>
            <a:endParaRPr kumimoji="1" lang="ja-JP" altLang="en-US" dirty="0"/>
          </a:p>
        </p:txBody>
      </p:sp>
      <p:sp>
        <p:nvSpPr>
          <p:cNvPr id="15" name="テキスト ボックス 14">
            <a:extLst>
              <a:ext uri="{FF2B5EF4-FFF2-40B4-BE49-F238E27FC236}">
                <a16:creationId xmlns:a16="http://schemas.microsoft.com/office/drawing/2014/main" id="{3369E454-23C1-40C7-A729-FB62560A3D20}"/>
              </a:ext>
            </a:extLst>
          </p:cNvPr>
          <p:cNvSpPr txBox="1"/>
          <p:nvPr/>
        </p:nvSpPr>
        <p:spPr>
          <a:xfrm>
            <a:off x="3347864" y="4869160"/>
            <a:ext cx="684803" cy="369332"/>
          </a:xfrm>
          <a:prstGeom prst="rect">
            <a:avLst/>
          </a:prstGeom>
          <a:noFill/>
        </p:spPr>
        <p:txBody>
          <a:bodyPr wrap="none" rtlCol="0">
            <a:spAutoFit/>
          </a:bodyPr>
          <a:lstStyle/>
          <a:p>
            <a:r>
              <a:rPr kumimoji="1" lang="en-US" altLang="ja-JP" dirty="0"/>
              <a:t>test2</a:t>
            </a:r>
            <a:endParaRPr kumimoji="1" lang="ja-JP" altLang="en-US" dirty="0"/>
          </a:p>
        </p:txBody>
      </p:sp>
    </p:spTree>
    <p:extLst>
      <p:ext uri="{BB962C8B-B14F-4D97-AF65-F5344CB8AC3E}">
        <p14:creationId xmlns:p14="http://schemas.microsoft.com/office/powerpoint/2010/main" val="3564485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2385883-EC1E-4BCF-8341-2D60DE63D6BC}"/>
              </a:ext>
            </a:extLst>
          </p:cNvPr>
          <p:cNvSpPr>
            <a:spLocks noGrp="1"/>
          </p:cNvSpPr>
          <p:nvPr>
            <p:ph type="body" sz="quarter" idx="10"/>
          </p:nvPr>
        </p:nvSpPr>
        <p:spPr/>
        <p:txBody>
          <a:bodyPr/>
          <a:lstStyle/>
          <a:p>
            <a:r>
              <a:rPr kumimoji="1" lang="ja-JP" altLang="en-US"/>
              <a:t>課題</a:t>
            </a:r>
            <a:r>
              <a:rPr kumimoji="1" lang="en-US" altLang="ja-JP"/>
              <a:t>2 – Step 2</a:t>
            </a:r>
            <a:endParaRPr kumimoji="1" lang="ja-JP" altLang="en-US"/>
          </a:p>
        </p:txBody>
      </p:sp>
      <p:pic>
        <p:nvPicPr>
          <p:cNvPr id="3" name="Picture 2" descr="フォルダのイラスト">
            <a:extLst>
              <a:ext uri="{FF2B5EF4-FFF2-40B4-BE49-F238E27FC236}">
                <a16:creationId xmlns:a16="http://schemas.microsoft.com/office/drawing/2014/main" id="{5B2E76CA-90A8-46AF-9D44-276A6A99697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1124744"/>
            <a:ext cx="702078" cy="5879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フォルダのイラスト">
            <a:extLst>
              <a:ext uri="{FF2B5EF4-FFF2-40B4-BE49-F238E27FC236}">
                <a16:creationId xmlns:a16="http://schemas.microsoft.com/office/drawing/2014/main" id="{FE45DAE8-E53C-4E2D-97DA-785FC92DF5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3688" y="1124744"/>
            <a:ext cx="702078" cy="5879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家のイラスト7">
            <a:extLst>
              <a:ext uri="{FF2B5EF4-FFF2-40B4-BE49-F238E27FC236}">
                <a16:creationId xmlns:a16="http://schemas.microsoft.com/office/drawing/2014/main" id="{D2864BC5-A47E-4C5E-B4C0-A75B6E0A0F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8" y="1268760"/>
            <a:ext cx="360040" cy="33663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線矢印コネクタ 5">
            <a:extLst>
              <a:ext uri="{FF2B5EF4-FFF2-40B4-BE49-F238E27FC236}">
                <a16:creationId xmlns:a16="http://schemas.microsoft.com/office/drawing/2014/main" id="{424016BB-4B20-41CC-903A-49886C6F969E}"/>
              </a:ext>
            </a:extLst>
          </p:cNvPr>
          <p:cNvCxnSpPr>
            <a:stCxn id="3" idx="3"/>
            <a:endCxn id="4" idx="1"/>
          </p:cNvCxnSpPr>
          <p:nvPr/>
        </p:nvCxnSpPr>
        <p:spPr>
          <a:xfrm>
            <a:off x="1241630" y="1418739"/>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7" name="Picture 2" descr="フォルダのイラスト">
            <a:extLst>
              <a:ext uri="{FF2B5EF4-FFF2-40B4-BE49-F238E27FC236}">
                <a16:creationId xmlns:a16="http://schemas.microsoft.com/office/drawing/2014/main" id="{9A053635-5149-470D-B67C-2DF25C60F9F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7824" y="1124744"/>
            <a:ext cx="702078" cy="58799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線矢印コネクタ 7">
            <a:extLst>
              <a:ext uri="{FF2B5EF4-FFF2-40B4-BE49-F238E27FC236}">
                <a16:creationId xmlns:a16="http://schemas.microsoft.com/office/drawing/2014/main" id="{3508ABC6-25AB-4146-87F8-3C512F53F142}"/>
              </a:ext>
            </a:extLst>
          </p:cNvPr>
          <p:cNvCxnSpPr>
            <a:endCxn id="7" idx="1"/>
          </p:cNvCxnSpPr>
          <p:nvPr/>
        </p:nvCxnSpPr>
        <p:spPr>
          <a:xfrm>
            <a:off x="2465766" y="1418739"/>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0E11C108-C2E2-43F7-96C6-7D892A705DD5}"/>
              </a:ext>
            </a:extLst>
          </p:cNvPr>
          <p:cNvSpPr txBox="1"/>
          <p:nvPr/>
        </p:nvSpPr>
        <p:spPr>
          <a:xfrm>
            <a:off x="1763688" y="1700808"/>
            <a:ext cx="813043" cy="369332"/>
          </a:xfrm>
          <a:prstGeom prst="rect">
            <a:avLst/>
          </a:prstGeom>
          <a:noFill/>
        </p:spPr>
        <p:txBody>
          <a:bodyPr wrap="none" rtlCol="0">
            <a:spAutoFit/>
          </a:bodyPr>
          <a:lstStyle/>
          <a:p>
            <a:r>
              <a:rPr kumimoji="1" lang="en-US" altLang="ja-JP" dirty="0"/>
              <a:t>github</a:t>
            </a:r>
            <a:endParaRPr kumimoji="1" lang="ja-JP" altLang="en-US" dirty="0"/>
          </a:p>
        </p:txBody>
      </p:sp>
      <p:sp>
        <p:nvSpPr>
          <p:cNvPr id="10" name="テキスト ボックス 9">
            <a:extLst>
              <a:ext uri="{FF2B5EF4-FFF2-40B4-BE49-F238E27FC236}">
                <a16:creationId xmlns:a16="http://schemas.microsoft.com/office/drawing/2014/main" id="{ABED409F-6B5A-4365-868D-5DACADC6EE35}"/>
              </a:ext>
            </a:extLst>
          </p:cNvPr>
          <p:cNvSpPr txBox="1"/>
          <p:nvPr/>
        </p:nvSpPr>
        <p:spPr>
          <a:xfrm>
            <a:off x="3059832" y="1700808"/>
            <a:ext cx="684803" cy="369332"/>
          </a:xfrm>
          <a:prstGeom prst="rect">
            <a:avLst/>
          </a:prstGeom>
          <a:noFill/>
        </p:spPr>
        <p:txBody>
          <a:bodyPr wrap="none" rtlCol="0">
            <a:spAutoFit/>
          </a:bodyPr>
          <a:lstStyle/>
          <a:p>
            <a:r>
              <a:rPr kumimoji="1" lang="en-US" altLang="ja-JP" dirty="0"/>
              <a:t>test2</a:t>
            </a:r>
            <a:endParaRPr kumimoji="1" lang="ja-JP" altLang="en-US" dirty="0"/>
          </a:p>
        </p:txBody>
      </p:sp>
      <p:sp>
        <p:nvSpPr>
          <p:cNvPr id="11" name="テキスト ボックス 10">
            <a:extLst>
              <a:ext uri="{FF2B5EF4-FFF2-40B4-BE49-F238E27FC236}">
                <a16:creationId xmlns:a16="http://schemas.microsoft.com/office/drawing/2014/main" id="{8FA1D426-66DF-4150-B2F2-3EAAD23B33A1}"/>
              </a:ext>
            </a:extLst>
          </p:cNvPr>
          <p:cNvSpPr txBox="1"/>
          <p:nvPr/>
        </p:nvSpPr>
        <p:spPr>
          <a:xfrm>
            <a:off x="4572000" y="1378868"/>
            <a:ext cx="3352200" cy="369332"/>
          </a:xfrm>
          <a:prstGeom prst="rect">
            <a:avLst/>
          </a:prstGeom>
          <a:noFill/>
        </p:spPr>
        <p:txBody>
          <a:bodyPr wrap="none" rtlCol="0">
            <a:spAutoFit/>
          </a:bodyPr>
          <a:lstStyle/>
          <a:p>
            <a:r>
              <a:rPr kumimoji="1" lang="en-US" altLang="ja-JP"/>
              <a:t>VSCod</a:t>
            </a:r>
            <a:r>
              <a:rPr lang="en-US" altLang="ja-JP"/>
              <a:t>e</a:t>
            </a:r>
            <a:r>
              <a:rPr lang="ja-JP" altLang="en-US"/>
              <a:t>でこのフォルダを開く</a:t>
            </a:r>
            <a:endParaRPr kumimoji="1" lang="ja-JP" altLang="en-US"/>
          </a:p>
        </p:txBody>
      </p:sp>
      <p:sp>
        <p:nvSpPr>
          <p:cNvPr id="12" name="四角形: 角を丸くする 11">
            <a:extLst>
              <a:ext uri="{FF2B5EF4-FFF2-40B4-BE49-F238E27FC236}">
                <a16:creationId xmlns:a16="http://schemas.microsoft.com/office/drawing/2014/main" id="{CB9215D8-8C97-4F64-B1F0-4EB72EAB874F}"/>
              </a:ext>
            </a:extLst>
          </p:cNvPr>
          <p:cNvSpPr/>
          <p:nvPr/>
        </p:nvSpPr>
        <p:spPr>
          <a:xfrm>
            <a:off x="2843808" y="1052736"/>
            <a:ext cx="1080120" cy="100811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0C4DD72C-2A95-4D16-B5A0-04B71984FFAD}"/>
              </a:ext>
            </a:extLst>
          </p:cNvPr>
          <p:cNvCxnSpPr>
            <a:stCxn id="11" idx="1"/>
            <a:endCxn id="12" idx="3"/>
          </p:cNvCxnSpPr>
          <p:nvPr/>
        </p:nvCxnSpPr>
        <p:spPr>
          <a:xfrm flipH="1" flipV="1">
            <a:off x="3923928" y="1556792"/>
            <a:ext cx="648072" cy="674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6" name="図 15">
            <a:extLst>
              <a:ext uri="{FF2B5EF4-FFF2-40B4-BE49-F238E27FC236}">
                <a16:creationId xmlns:a16="http://schemas.microsoft.com/office/drawing/2014/main" id="{4073B57A-A870-4D0B-BCD3-53B0C6D0A691}"/>
              </a:ext>
            </a:extLst>
          </p:cNvPr>
          <p:cNvPicPr>
            <a:picLocks noChangeAspect="1"/>
          </p:cNvPicPr>
          <p:nvPr/>
        </p:nvPicPr>
        <p:blipFill>
          <a:blip r:embed="rId4"/>
          <a:stretch>
            <a:fillRect/>
          </a:stretch>
        </p:blipFill>
        <p:spPr>
          <a:xfrm>
            <a:off x="539552" y="2562773"/>
            <a:ext cx="7618152" cy="3888432"/>
          </a:xfrm>
          <a:prstGeom prst="rect">
            <a:avLst/>
          </a:prstGeom>
        </p:spPr>
      </p:pic>
      <p:sp>
        <p:nvSpPr>
          <p:cNvPr id="17" name="四角形: 角を丸くする 16">
            <a:extLst>
              <a:ext uri="{FF2B5EF4-FFF2-40B4-BE49-F238E27FC236}">
                <a16:creationId xmlns:a16="http://schemas.microsoft.com/office/drawing/2014/main" id="{CBB96288-F33E-4E5A-8EA8-D2D8358FDCAF}"/>
              </a:ext>
            </a:extLst>
          </p:cNvPr>
          <p:cNvSpPr/>
          <p:nvPr/>
        </p:nvSpPr>
        <p:spPr>
          <a:xfrm>
            <a:off x="1835696" y="3498877"/>
            <a:ext cx="360040" cy="29641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四角形: 角を丸くする 17">
            <a:extLst>
              <a:ext uri="{FF2B5EF4-FFF2-40B4-BE49-F238E27FC236}">
                <a16:creationId xmlns:a16="http://schemas.microsoft.com/office/drawing/2014/main" id="{D227AF5A-A4AF-4663-89BB-B4C13D029825}"/>
              </a:ext>
            </a:extLst>
          </p:cNvPr>
          <p:cNvSpPr/>
          <p:nvPr/>
        </p:nvSpPr>
        <p:spPr>
          <a:xfrm>
            <a:off x="1331640" y="3786909"/>
            <a:ext cx="1791816" cy="27964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616E4FD5-38A9-4E6C-81C0-3C29CEF704D9}"/>
              </a:ext>
            </a:extLst>
          </p:cNvPr>
          <p:cNvSpPr txBox="1"/>
          <p:nvPr/>
        </p:nvSpPr>
        <p:spPr>
          <a:xfrm>
            <a:off x="323528" y="2130725"/>
            <a:ext cx="1800493" cy="369332"/>
          </a:xfrm>
          <a:prstGeom prst="rect">
            <a:avLst/>
          </a:prstGeom>
          <a:noFill/>
        </p:spPr>
        <p:txBody>
          <a:bodyPr wrap="none" rtlCol="0">
            <a:spAutoFit/>
          </a:bodyPr>
          <a:lstStyle/>
          <a:p>
            <a:r>
              <a:rPr kumimoji="1" lang="ja-JP" altLang="en-US"/>
              <a:t>新規作成ボタン</a:t>
            </a:r>
          </a:p>
        </p:txBody>
      </p:sp>
      <p:cxnSp>
        <p:nvCxnSpPr>
          <p:cNvPr id="21" name="コネクタ: カギ線 20">
            <a:extLst>
              <a:ext uri="{FF2B5EF4-FFF2-40B4-BE49-F238E27FC236}">
                <a16:creationId xmlns:a16="http://schemas.microsoft.com/office/drawing/2014/main" id="{0484EE13-7159-4D3E-91AD-D760883CD9A3}"/>
              </a:ext>
            </a:extLst>
          </p:cNvPr>
          <p:cNvCxnSpPr>
            <a:stCxn id="19" idx="3"/>
            <a:endCxn id="17" idx="3"/>
          </p:cNvCxnSpPr>
          <p:nvPr/>
        </p:nvCxnSpPr>
        <p:spPr>
          <a:xfrm>
            <a:off x="2124021" y="2315391"/>
            <a:ext cx="71715" cy="1331694"/>
          </a:xfrm>
          <a:prstGeom prst="bentConnector3">
            <a:avLst>
              <a:gd name="adj1" fmla="val 418762"/>
            </a:avLst>
          </a:prstGeom>
          <a:ln w="28575">
            <a:solidFill>
              <a:srgbClr val="00B05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7D3C2E00-B73C-48C2-961A-01CC30707B1D}"/>
              </a:ext>
            </a:extLst>
          </p:cNvPr>
          <p:cNvSpPr txBox="1"/>
          <p:nvPr/>
        </p:nvSpPr>
        <p:spPr>
          <a:xfrm>
            <a:off x="4788024" y="5085184"/>
            <a:ext cx="2249334" cy="369332"/>
          </a:xfrm>
          <a:prstGeom prst="rect">
            <a:avLst/>
          </a:prstGeom>
          <a:solidFill>
            <a:schemeClr val="bg1"/>
          </a:solidFill>
        </p:spPr>
        <p:txBody>
          <a:bodyPr wrap="none" rtlCol="0">
            <a:spAutoFit/>
          </a:bodyPr>
          <a:lstStyle/>
          <a:p>
            <a:r>
              <a:rPr kumimoji="1" lang="en-US" altLang="ja-JP"/>
              <a:t>README.md</a:t>
            </a:r>
            <a:r>
              <a:rPr kumimoji="1" lang="ja-JP" altLang="en-US"/>
              <a:t>を作成</a:t>
            </a:r>
          </a:p>
        </p:txBody>
      </p:sp>
      <p:cxnSp>
        <p:nvCxnSpPr>
          <p:cNvPr id="23" name="コネクタ: カギ線 22">
            <a:extLst>
              <a:ext uri="{FF2B5EF4-FFF2-40B4-BE49-F238E27FC236}">
                <a16:creationId xmlns:a16="http://schemas.microsoft.com/office/drawing/2014/main" id="{C350E1F3-9F47-40EA-BF50-C08F556036AE}"/>
              </a:ext>
            </a:extLst>
          </p:cNvPr>
          <p:cNvCxnSpPr>
            <a:cxnSpLocks/>
            <a:stCxn id="22" idx="1"/>
            <a:endCxn id="18" idx="2"/>
          </p:cNvCxnSpPr>
          <p:nvPr/>
        </p:nvCxnSpPr>
        <p:spPr>
          <a:xfrm rot="10800000">
            <a:off x="2227548" y="4066558"/>
            <a:ext cx="2560476" cy="1203293"/>
          </a:xfrm>
          <a:prstGeom prst="bentConnector2">
            <a:avLst/>
          </a:prstGeom>
          <a:ln w="28575">
            <a:solidFill>
              <a:srgbClr val="00B050"/>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47410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A3C511D-AB75-4EBD-A80F-0C2B6075EA99}"/>
              </a:ext>
            </a:extLst>
          </p:cNvPr>
          <p:cNvSpPr>
            <a:spLocks noGrp="1"/>
          </p:cNvSpPr>
          <p:nvPr>
            <p:ph type="body" sz="quarter" idx="10"/>
          </p:nvPr>
        </p:nvSpPr>
        <p:spPr/>
        <p:txBody>
          <a:bodyPr/>
          <a:lstStyle/>
          <a:p>
            <a:r>
              <a:rPr kumimoji="1" lang="ja-JP" altLang="en-US"/>
              <a:t>課題</a:t>
            </a:r>
            <a:r>
              <a:rPr kumimoji="1" lang="en-US" altLang="ja-JP"/>
              <a:t>2 – Step 1</a:t>
            </a:r>
            <a:endParaRPr kumimoji="1" lang="ja-JP" altLang="en-US"/>
          </a:p>
        </p:txBody>
      </p:sp>
      <p:sp>
        <p:nvSpPr>
          <p:cNvPr id="4" name="テキスト ボックス 3">
            <a:extLst>
              <a:ext uri="{FF2B5EF4-FFF2-40B4-BE49-F238E27FC236}">
                <a16:creationId xmlns:a16="http://schemas.microsoft.com/office/drawing/2014/main" id="{2F5F7287-67E0-4856-8EAD-146F7CFF458C}"/>
              </a:ext>
            </a:extLst>
          </p:cNvPr>
          <p:cNvSpPr txBox="1"/>
          <p:nvPr/>
        </p:nvSpPr>
        <p:spPr>
          <a:xfrm>
            <a:off x="395536" y="1268760"/>
            <a:ext cx="6336704" cy="1384995"/>
          </a:xfrm>
          <a:prstGeom prst="rect">
            <a:avLst/>
          </a:prstGeom>
          <a:noFill/>
          <a:ln>
            <a:solidFill>
              <a:schemeClr val="tx1"/>
            </a:solidFill>
          </a:ln>
        </p:spPr>
        <p:txBody>
          <a:bodyPr wrap="square">
            <a:spAutoFit/>
          </a:bodyPr>
          <a:lstStyle/>
          <a:p>
            <a:r>
              <a:rPr lang="ja-JP" altLang="en-US" sz="2800">
                <a:latin typeface="Consolas" panose="020B0609020204030204" pitchFamily="49" charset="0"/>
              </a:rPr>
              <a:t>git init</a:t>
            </a:r>
          </a:p>
          <a:p>
            <a:r>
              <a:rPr lang="ja-JP" altLang="en-US" sz="2800">
                <a:latin typeface="Consolas" panose="020B0609020204030204" pitchFamily="49" charset="0"/>
              </a:rPr>
              <a:t>git add README.md</a:t>
            </a:r>
          </a:p>
          <a:p>
            <a:r>
              <a:rPr lang="ja-JP" altLang="en-US" sz="2800">
                <a:latin typeface="Consolas" panose="020B0609020204030204" pitchFamily="49" charset="0"/>
              </a:rPr>
              <a:t>git commit -m "initial commit"</a:t>
            </a:r>
          </a:p>
        </p:txBody>
      </p:sp>
      <p:pic>
        <p:nvPicPr>
          <p:cNvPr id="5" name="Picture 2" descr="フォルダのイラスト">
            <a:extLst>
              <a:ext uri="{FF2B5EF4-FFF2-40B4-BE49-F238E27FC236}">
                <a16:creationId xmlns:a16="http://schemas.microsoft.com/office/drawing/2014/main" id="{4005DAA7-42FC-43AE-BB1D-F304B3665D1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4005064"/>
            <a:ext cx="702078" cy="5879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フォルダのイラスト">
            <a:extLst>
              <a:ext uri="{FF2B5EF4-FFF2-40B4-BE49-F238E27FC236}">
                <a16:creationId xmlns:a16="http://schemas.microsoft.com/office/drawing/2014/main" id="{9AF5A1F4-65D1-4860-B3EA-F5E2AA9BAAA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5696" y="4005064"/>
            <a:ext cx="702078" cy="587990"/>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AFD93023-CC7F-438F-8D1B-3D683DE12681}"/>
              </a:ext>
            </a:extLst>
          </p:cNvPr>
          <p:cNvSpPr txBox="1"/>
          <p:nvPr/>
        </p:nvSpPr>
        <p:spPr>
          <a:xfrm>
            <a:off x="1763688" y="4509120"/>
            <a:ext cx="813043" cy="369332"/>
          </a:xfrm>
          <a:prstGeom prst="rect">
            <a:avLst/>
          </a:prstGeom>
          <a:noFill/>
        </p:spPr>
        <p:txBody>
          <a:bodyPr wrap="none" rtlCol="0">
            <a:spAutoFit/>
          </a:bodyPr>
          <a:lstStyle/>
          <a:p>
            <a:r>
              <a:rPr kumimoji="1" lang="en-US" altLang="ja-JP" dirty="0"/>
              <a:t>github</a:t>
            </a:r>
            <a:endParaRPr kumimoji="1" lang="ja-JP" altLang="en-US" dirty="0"/>
          </a:p>
        </p:txBody>
      </p:sp>
      <p:pic>
        <p:nvPicPr>
          <p:cNvPr id="8" name="Picture 2" descr="家のイラスト7">
            <a:extLst>
              <a:ext uri="{FF2B5EF4-FFF2-40B4-BE49-F238E27FC236}">
                <a16:creationId xmlns:a16="http://schemas.microsoft.com/office/drawing/2014/main" id="{1D0D7CD0-7C9E-4DD5-A4DF-FA1C749E46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576" y="4149080"/>
            <a:ext cx="360040" cy="336637"/>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線矢印コネクタ 8">
            <a:extLst>
              <a:ext uri="{FF2B5EF4-FFF2-40B4-BE49-F238E27FC236}">
                <a16:creationId xmlns:a16="http://schemas.microsoft.com/office/drawing/2014/main" id="{F27FAE0E-C00D-4EC4-AEB5-547773DB07B9}"/>
              </a:ext>
            </a:extLst>
          </p:cNvPr>
          <p:cNvCxnSpPr>
            <a:stCxn id="5" idx="3"/>
            <a:endCxn id="6" idx="1"/>
          </p:cNvCxnSpPr>
          <p:nvPr/>
        </p:nvCxnSpPr>
        <p:spPr>
          <a:xfrm>
            <a:off x="1313638" y="4299059"/>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 name="Picture 2" descr="フォルダのイラスト">
            <a:extLst>
              <a:ext uri="{FF2B5EF4-FFF2-40B4-BE49-F238E27FC236}">
                <a16:creationId xmlns:a16="http://schemas.microsoft.com/office/drawing/2014/main" id="{422F256C-907A-46EF-8349-33F63746A48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59832" y="4005064"/>
            <a:ext cx="702078" cy="58799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線矢印コネクタ 10">
            <a:extLst>
              <a:ext uri="{FF2B5EF4-FFF2-40B4-BE49-F238E27FC236}">
                <a16:creationId xmlns:a16="http://schemas.microsoft.com/office/drawing/2014/main" id="{D54E2C6C-B2BE-4F26-A18C-99648E87DDDA}"/>
              </a:ext>
            </a:extLst>
          </p:cNvPr>
          <p:cNvCxnSpPr>
            <a:endCxn id="10" idx="1"/>
          </p:cNvCxnSpPr>
          <p:nvPr/>
        </p:nvCxnSpPr>
        <p:spPr>
          <a:xfrm>
            <a:off x="2537774" y="4299059"/>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BFB022-DBAF-4C4A-BC11-2301F1507658}"/>
              </a:ext>
            </a:extLst>
          </p:cNvPr>
          <p:cNvSpPr txBox="1"/>
          <p:nvPr/>
        </p:nvSpPr>
        <p:spPr>
          <a:xfrm>
            <a:off x="3059832" y="4509120"/>
            <a:ext cx="684803" cy="369332"/>
          </a:xfrm>
          <a:prstGeom prst="rect">
            <a:avLst/>
          </a:prstGeom>
          <a:noFill/>
        </p:spPr>
        <p:txBody>
          <a:bodyPr wrap="none" rtlCol="0">
            <a:spAutoFit/>
          </a:bodyPr>
          <a:lstStyle/>
          <a:p>
            <a:r>
              <a:rPr kumimoji="1" lang="en-US" altLang="ja-JP" dirty="0"/>
              <a:t>test2</a:t>
            </a:r>
            <a:endParaRPr kumimoji="1" lang="ja-JP" altLang="en-US" dirty="0"/>
          </a:p>
        </p:txBody>
      </p:sp>
      <p:pic>
        <p:nvPicPr>
          <p:cNvPr id="13" name="Picture 4">
            <a:extLst>
              <a:ext uri="{FF2B5EF4-FFF2-40B4-BE49-F238E27FC236}">
                <a16:creationId xmlns:a16="http://schemas.microsoft.com/office/drawing/2014/main" id="{6C776344-742D-4396-A112-F0CBA669F84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3848" y="4149080"/>
            <a:ext cx="360040" cy="36004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手を上げている男の子のイラスト">
            <a:extLst>
              <a:ext uri="{FF2B5EF4-FFF2-40B4-BE49-F238E27FC236}">
                <a16:creationId xmlns:a16="http://schemas.microsoft.com/office/drawing/2014/main" id="{BD8E9E40-224B-45F4-9809-B23D330F7D2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12676" y="3356992"/>
            <a:ext cx="385188" cy="53684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ファイルアイコン（テキスト）">
            <a:extLst>
              <a:ext uri="{FF2B5EF4-FFF2-40B4-BE49-F238E27FC236}">
                <a16:creationId xmlns:a16="http://schemas.microsoft.com/office/drawing/2014/main" id="{D1A67026-4462-4BF8-A881-046597527E8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89437" y="5157192"/>
            <a:ext cx="552167" cy="641226"/>
          </a:xfrm>
          <a:prstGeom prst="rect">
            <a:avLst/>
          </a:prstGeom>
          <a:noFill/>
          <a:extLst>
            <a:ext uri="{909E8E84-426E-40DD-AFC4-6F175D3DCCD1}">
              <a14:hiddenFill xmlns:a14="http://schemas.microsoft.com/office/drawing/2010/main">
                <a:solidFill>
                  <a:srgbClr val="FFFFFF"/>
                </a:solidFill>
              </a14:hiddenFill>
            </a:ext>
          </a:extLst>
        </p:spPr>
      </p:pic>
      <p:sp>
        <p:nvSpPr>
          <p:cNvPr id="19" name="テキスト ボックス 18">
            <a:extLst>
              <a:ext uri="{FF2B5EF4-FFF2-40B4-BE49-F238E27FC236}">
                <a16:creationId xmlns:a16="http://schemas.microsoft.com/office/drawing/2014/main" id="{C1863974-C841-4C53-B9C4-90BF1B8C0FF1}"/>
              </a:ext>
            </a:extLst>
          </p:cNvPr>
          <p:cNvSpPr txBox="1"/>
          <p:nvPr/>
        </p:nvSpPr>
        <p:spPr>
          <a:xfrm>
            <a:off x="3635896" y="5805264"/>
            <a:ext cx="877163" cy="261610"/>
          </a:xfrm>
          <a:prstGeom prst="rect">
            <a:avLst/>
          </a:prstGeom>
          <a:noFill/>
        </p:spPr>
        <p:txBody>
          <a:bodyPr wrap="none" rtlCol="0">
            <a:spAutoFit/>
          </a:bodyPr>
          <a:lstStyle/>
          <a:p>
            <a:r>
              <a:rPr kumimoji="1" lang="en-US" altLang="ja-JP" sz="1100">
                <a:latin typeface="Consolas" panose="020B0609020204030204" pitchFamily="49" charset="0"/>
              </a:rPr>
              <a:t>README.md</a:t>
            </a:r>
            <a:endParaRPr kumimoji="1" lang="ja-JP" altLang="en-US" sz="1100">
              <a:latin typeface="Consolas" panose="020B0609020204030204" pitchFamily="49" charset="0"/>
            </a:endParaRPr>
          </a:p>
        </p:txBody>
      </p:sp>
      <p:sp>
        <p:nvSpPr>
          <p:cNvPr id="21" name="フローチャート: 磁気ディスク 20">
            <a:extLst>
              <a:ext uri="{FF2B5EF4-FFF2-40B4-BE49-F238E27FC236}">
                <a16:creationId xmlns:a16="http://schemas.microsoft.com/office/drawing/2014/main" id="{02BA47CB-9627-4099-BB09-09A22C4F3FB1}"/>
              </a:ext>
            </a:extLst>
          </p:cNvPr>
          <p:cNvSpPr/>
          <p:nvPr/>
        </p:nvSpPr>
        <p:spPr>
          <a:xfrm>
            <a:off x="3142473" y="5301208"/>
            <a:ext cx="504056" cy="360040"/>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Consolas" panose="020B0609020204030204" pitchFamily="49" charset="0"/>
              </a:rPr>
              <a:t>.git</a:t>
            </a:r>
            <a:endParaRPr kumimoji="1" lang="ja-JP" altLang="en-US" sz="1100" dirty="0">
              <a:solidFill>
                <a:schemeClr val="tx1"/>
              </a:solidFill>
              <a:latin typeface="Consolas" panose="020B0609020204030204" pitchFamily="49" charset="0"/>
            </a:endParaRPr>
          </a:p>
        </p:txBody>
      </p:sp>
      <p:cxnSp>
        <p:nvCxnSpPr>
          <p:cNvPr id="22" name="直線コネクタ 21">
            <a:extLst>
              <a:ext uri="{FF2B5EF4-FFF2-40B4-BE49-F238E27FC236}">
                <a16:creationId xmlns:a16="http://schemas.microsoft.com/office/drawing/2014/main" id="{9383CF95-33B1-414A-B1F5-D18B1E20983A}"/>
              </a:ext>
            </a:extLst>
          </p:cNvPr>
          <p:cNvCxnSpPr>
            <a:stCxn id="21" idx="1"/>
            <a:endCxn id="12" idx="2"/>
          </p:cNvCxnSpPr>
          <p:nvPr/>
        </p:nvCxnSpPr>
        <p:spPr>
          <a:xfrm flipV="1">
            <a:off x="3394501" y="4878452"/>
            <a:ext cx="7733" cy="42275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コネクタ: カギ線 22">
            <a:extLst>
              <a:ext uri="{FF2B5EF4-FFF2-40B4-BE49-F238E27FC236}">
                <a16:creationId xmlns:a16="http://schemas.microsoft.com/office/drawing/2014/main" id="{FCBF1E1A-8CA7-41BD-BC4C-3BCD1EEBD89C}"/>
              </a:ext>
            </a:extLst>
          </p:cNvPr>
          <p:cNvCxnSpPr>
            <a:stCxn id="12" idx="2"/>
            <a:endCxn id="16" idx="0"/>
          </p:cNvCxnSpPr>
          <p:nvPr/>
        </p:nvCxnSpPr>
        <p:spPr>
          <a:xfrm rot="16200000" flipH="1">
            <a:off x="3594507" y="4686178"/>
            <a:ext cx="278740" cy="663287"/>
          </a:xfrm>
          <a:prstGeom prst="bentConnector3">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05881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C0BC8E4A-7AB5-2DA7-F2B9-5B1CCBB5AD2D}"/>
              </a:ext>
            </a:extLst>
          </p:cNvPr>
          <p:cNvPicPr>
            <a:picLocks noChangeAspect="1"/>
          </p:cNvPicPr>
          <p:nvPr/>
        </p:nvPicPr>
        <p:blipFill>
          <a:blip r:embed="rId2"/>
          <a:stretch>
            <a:fillRect/>
          </a:stretch>
        </p:blipFill>
        <p:spPr>
          <a:xfrm>
            <a:off x="323527" y="1431940"/>
            <a:ext cx="5363777" cy="5336341"/>
          </a:xfrm>
          <a:prstGeom prst="rect">
            <a:avLst/>
          </a:prstGeom>
        </p:spPr>
      </p:pic>
      <p:sp>
        <p:nvSpPr>
          <p:cNvPr id="2" name="テキスト プレースホルダー 1">
            <a:extLst>
              <a:ext uri="{FF2B5EF4-FFF2-40B4-BE49-F238E27FC236}">
                <a16:creationId xmlns:a16="http://schemas.microsoft.com/office/drawing/2014/main" id="{B853C627-3DE8-4071-985E-E4428A8B67D6}"/>
              </a:ext>
            </a:extLst>
          </p:cNvPr>
          <p:cNvSpPr>
            <a:spLocks noGrp="1"/>
          </p:cNvSpPr>
          <p:nvPr>
            <p:ph type="body" sz="quarter" idx="10"/>
          </p:nvPr>
        </p:nvSpPr>
        <p:spPr/>
        <p:txBody>
          <a:bodyPr/>
          <a:lstStyle/>
          <a:p>
            <a:r>
              <a:rPr kumimoji="1" lang="ja-JP" altLang="en-US" dirty="0"/>
              <a:t>課題</a:t>
            </a:r>
            <a:r>
              <a:rPr lang="en-US" altLang="ja-JP" dirty="0"/>
              <a:t>2</a:t>
            </a:r>
            <a:r>
              <a:rPr kumimoji="1" lang="en-US" altLang="ja-JP" dirty="0"/>
              <a:t> – Step 2</a:t>
            </a:r>
            <a:endParaRPr kumimoji="1" lang="ja-JP" altLang="en-US" dirty="0"/>
          </a:p>
        </p:txBody>
      </p:sp>
      <p:sp>
        <p:nvSpPr>
          <p:cNvPr id="3" name="テキスト ボックス 2">
            <a:extLst>
              <a:ext uri="{FF2B5EF4-FFF2-40B4-BE49-F238E27FC236}">
                <a16:creationId xmlns:a16="http://schemas.microsoft.com/office/drawing/2014/main" id="{EAF17105-B426-4541-A12B-B5AD207C8906}"/>
              </a:ext>
            </a:extLst>
          </p:cNvPr>
          <p:cNvSpPr txBox="1"/>
          <p:nvPr/>
        </p:nvSpPr>
        <p:spPr>
          <a:xfrm>
            <a:off x="323528" y="908720"/>
            <a:ext cx="5612434" cy="523220"/>
          </a:xfrm>
          <a:prstGeom prst="rect">
            <a:avLst/>
          </a:prstGeom>
          <a:noFill/>
        </p:spPr>
        <p:txBody>
          <a:bodyPr wrap="none" rtlCol="0">
            <a:spAutoFit/>
          </a:bodyPr>
          <a:lstStyle/>
          <a:p>
            <a:r>
              <a:rPr kumimoji="1" lang="en-US" altLang="ja-JP" sz="2800" dirty="0"/>
              <a:t>GitHub</a:t>
            </a:r>
            <a:r>
              <a:rPr kumimoji="1" lang="ja-JP" altLang="en-US" sz="2800"/>
              <a:t>上にベアリポジトリを作る</a:t>
            </a:r>
          </a:p>
        </p:txBody>
      </p:sp>
      <p:sp>
        <p:nvSpPr>
          <p:cNvPr id="6" name="四角形: 角を丸くする 5">
            <a:extLst>
              <a:ext uri="{FF2B5EF4-FFF2-40B4-BE49-F238E27FC236}">
                <a16:creationId xmlns:a16="http://schemas.microsoft.com/office/drawing/2014/main" id="{58506C54-2FFF-4D7C-BC04-DF11929AAC4B}"/>
              </a:ext>
            </a:extLst>
          </p:cNvPr>
          <p:cNvSpPr/>
          <p:nvPr/>
        </p:nvSpPr>
        <p:spPr>
          <a:xfrm>
            <a:off x="539986" y="3014154"/>
            <a:ext cx="4084053" cy="2420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E1D55031-D29E-4454-B47B-8E60FFB9C338}"/>
              </a:ext>
            </a:extLst>
          </p:cNvPr>
          <p:cNvSpPr/>
          <p:nvPr/>
        </p:nvSpPr>
        <p:spPr>
          <a:xfrm>
            <a:off x="4515308" y="4309929"/>
            <a:ext cx="906965" cy="2903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8E0183DB-E30C-4F4C-9246-2B0C1184F5C4}"/>
              </a:ext>
            </a:extLst>
          </p:cNvPr>
          <p:cNvSpPr/>
          <p:nvPr/>
        </p:nvSpPr>
        <p:spPr>
          <a:xfrm>
            <a:off x="4405023" y="4838370"/>
            <a:ext cx="1118398" cy="12602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F5540EF7-9D23-455A-AD6C-947B89F4DB1F}"/>
              </a:ext>
            </a:extLst>
          </p:cNvPr>
          <p:cNvSpPr txBox="1"/>
          <p:nvPr/>
        </p:nvSpPr>
        <p:spPr>
          <a:xfrm>
            <a:off x="7020272" y="3070701"/>
            <a:ext cx="2108269" cy="646331"/>
          </a:xfrm>
          <a:prstGeom prst="rect">
            <a:avLst/>
          </a:prstGeom>
          <a:noFill/>
        </p:spPr>
        <p:txBody>
          <a:bodyPr wrap="none" rtlCol="0">
            <a:spAutoFit/>
          </a:bodyPr>
          <a:lstStyle/>
          <a:p>
            <a:r>
              <a:rPr lang="ja-JP" altLang="en-US"/>
              <a:t>説明</a:t>
            </a:r>
            <a:endParaRPr lang="en-US" altLang="ja-JP" dirty="0"/>
          </a:p>
          <a:p>
            <a:r>
              <a:rPr kumimoji="1" lang="ja-JP" altLang="en-US"/>
              <a:t>「</a:t>
            </a:r>
            <a:r>
              <a:rPr kumimoji="1" lang="en-US" altLang="ja-JP" dirty="0"/>
              <a:t>2nd repository</a:t>
            </a:r>
            <a:r>
              <a:rPr kumimoji="1" lang="ja-JP" altLang="en-US"/>
              <a:t>」</a:t>
            </a:r>
          </a:p>
        </p:txBody>
      </p:sp>
      <p:sp>
        <p:nvSpPr>
          <p:cNvPr id="10" name="テキスト ボックス 9">
            <a:extLst>
              <a:ext uri="{FF2B5EF4-FFF2-40B4-BE49-F238E27FC236}">
                <a16:creationId xmlns:a16="http://schemas.microsoft.com/office/drawing/2014/main" id="{CD84E152-B082-4BCE-94C0-038D4DAC7961}"/>
              </a:ext>
            </a:extLst>
          </p:cNvPr>
          <p:cNvSpPr txBox="1"/>
          <p:nvPr/>
        </p:nvSpPr>
        <p:spPr>
          <a:xfrm>
            <a:off x="7164288" y="4036422"/>
            <a:ext cx="1595309" cy="369332"/>
          </a:xfrm>
          <a:prstGeom prst="rect">
            <a:avLst/>
          </a:prstGeom>
          <a:noFill/>
        </p:spPr>
        <p:txBody>
          <a:bodyPr wrap="none" rtlCol="0">
            <a:spAutoFit/>
          </a:bodyPr>
          <a:lstStyle/>
          <a:p>
            <a:r>
              <a:rPr kumimoji="1" lang="en-US" altLang="ja-JP"/>
              <a:t>Private</a:t>
            </a:r>
            <a:r>
              <a:rPr kumimoji="1" lang="ja-JP" altLang="en-US"/>
              <a:t>を選ぶ</a:t>
            </a:r>
            <a:endParaRPr kumimoji="1" lang="en-US" altLang="ja-JP"/>
          </a:p>
        </p:txBody>
      </p:sp>
      <p:cxnSp>
        <p:nvCxnSpPr>
          <p:cNvPr id="12" name="直線矢印コネクタ 11">
            <a:extLst>
              <a:ext uri="{FF2B5EF4-FFF2-40B4-BE49-F238E27FC236}">
                <a16:creationId xmlns:a16="http://schemas.microsoft.com/office/drawing/2014/main" id="{3DF0EA49-1C32-42FC-B50B-A775D53B5F8E}"/>
              </a:ext>
            </a:extLst>
          </p:cNvPr>
          <p:cNvCxnSpPr>
            <a:cxnSpLocks/>
            <a:stCxn id="10" idx="1"/>
            <a:endCxn id="7" idx="3"/>
          </p:cNvCxnSpPr>
          <p:nvPr/>
        </p:nvCxnSpPr>
        <p:spPr>
          <a:xfrm flipH="1">
            <a:off x="5422273" y="4221088"/>
            <a:ext cx="1742015" cy="234003"/>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4F4179E7-1B1A-4925-B47E-8C7A5F8E7CFF}"/>
              </a:ext>
            </a:extLst>
          </p:cNvPr>
          <p:cNvCxnSpPr>
            <a:cxnSpLocks/>
            <a:stCxn id="9" idx="1"/>
            <a:endCxn id="6" idx="3"/>
          </p:cNvCxnSpPr>
          <p:nvPr/>
        </p:nvCxnSpPr>
        <p:spPr>
          <a:xfrm flipH="1" flipV="1">
            <a:off x="4624039" y="3135155"/>
            <a:ext cx="2396233" cy="25871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44CCFC33-D40C-4767-9CD9-F8954AFE23B8}"/>
              </a:ext>
            </a:extLst>
          </p:cNvPr>
          <p:cNvSpPr txBox="1"/>
          <p:nvPr/>
        </p:nvSpPr>
        <p:spPr>
          <a:xfrm>
            <a:off x="6077910" y="4940686"/>
            <a:ext cx="2723823" cy="369332"/>
          </a:xfrm>
          <a:prstGeom prst="rect">
            <a:avLst/>
          </a:prstGeom>
          <a:noFill/>
        </p:spPr>
        <p:txBody>
          <a:bodyPr wrap="none" rtlCol="0">
            <a:spAutoFit/>
          </a:bodyPr>
          <a:lstStyle/>
          <a:p>
            <a:r>
              <a:rPr kumimoji="1" lang="ja-JP" altLang="en-US"/>
              <a:t>デフォルトのままで良い</a:t>
            </a:r>
            <a:endParaRPr lang="en-US" altLang="ja-JP" dirty="0"/>
          </a:p>
        </p:txBody>
      </p:sp>
      <p:cxnSp>
        <p:nvCxnSpPr>
          <p:cNvPr id="19" name="直線矢印コネクタ 18">
            <a:extLst>
              <a:ext uri="{FF2B5EF4-FFF2-40B4-BE49-F238E27FC236}">
                <a16:creationId xmlns:a16="http://schemas.microsoft.com/office/drawing/2014/main" id="{00FD2144-D551-486D-B024-745B220D78A7}"/>
              </a:ext>
            </a:extLst>
          </p:cNvPr>
          <p:cNvCxnSpPr>
            <a:cxnSpLocks/>
            <a:stCxn id="17" idx="1"/>
            <a:endCxn id="8" idx="3"/>
          </p:cNvCxnSpPr>
          <p:nvPr/>
        </p:nvCxnSpPr>
        <p:spPr>
          <a:xfrm flipH="1">
            <a:off x="5523421" y="5125352"/>
            <a:ext cx="554489" cy="34315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四角形: 角を丸くする 23">
            <a:extLst>
              <a:ext uri="{FF2B5EF4-FFF2-40B4-BE49-F238E27FC236}">
                <a16:creationId xmlns:a16="http://schemas.microsoft.com/office/drawing/2014/main" id="{B39D14F3-FFF5-BF24-E531-C830288B4B8B}"/>
              </a:ext>
            </a:extLst>
          </p:cNvPr>
          <p:cNvSpPr/>
          <p:nvPr/>
        </p:nvSpPr>
        <p:spPr>
          <a:xfrm>
            <a:off x="4515308" y="6336767"/>
            <a:ext cx="1008112" cy="26242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CB96415E-3368-24A8-D649-42A6D478D31B}"/>
              </a:ext>
            </a:extLst>
          </p:cNvPr>
          <p:cNvSpPr txBox="1"/>
          <p:nvPr/>
        </p:nvSpPr>
        <p:spPr>
          <a:xfrm>
            <a:off x="6623114" y="6098650"/>
            <a:ext cx="1338828" cy="369332"/>
          </a:xfrm>
          <a:prstGeom prst="rect">
            <a:avLst/>
          </a:prstGeom>
          <a:noFill/>
        </p:spPr>
        <p:txBody>
          <a:bodyPr wrap="none" rtlCol="0">
            <a:spAutoFit/>
          </a:bodyPr>
          <a:lstStyle/>
          <a:p>
            <a:r>
              <a:rPr kumimoji="1" lang="ja-JP" altLang="en-US" dirty="0"/>
              <a:t>最後に押す</a:t>
            </a:r>
          </a:p>
        </p:txBody>
      </p:sp>
      <p:cxnSp>
        <p:nvCxnSpPr>
          <p:cNvPr id="26" name="コネクタ: カギ線 25">
            <a:extLst>
              <a:ext uri="{FF2B5EF4-FFF2-40B4-BE49-F238E27FC236}">
                <a16:creationId xmlns:a16="http://schemas.microsoft.com/office/drawing/2014/main" id="{8692CD2A-A671-5B46-4DF4-21F15DDC034A}"/>
              </a:ext>
            </a:extLst>
          </p:cNvPr>
          <p:cNvCxnSpPr>
            <a:cxnSpLocks/>
            <a:stCxn id="25" idx="1"/>
          </p:cNvCxnSpPr>
          <p:nvPr/>
        </p:nvCxnSpPr>
        <p:spPr>
          <a:xfrm rot="10800000" flipV="1">
            <a:off x="5394430" y="6283316"/>
            <a:ext cx="1228685" cy="184666"/>
          </a:xfrm>
          <a:prstGeom prst="bentConnector3">
            <a:avLst>
              <a:gd name="adj1" fmla="val 5000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 name="四角形: 角を丸くする 3">
            <a:extLst>
              <a:ext uri="{FF2B5EF4-FFF2-40B4-BE49-F238E27FC236}">
                <a16:creationId xmlns:a16="http://schemas.microsoft.com/office/drawing/2014/main" id="{22F8B2FB-D61C-0F75-F336-FC71832D3D1D}"/>
              </a:ext>
            </a:extLst>
          </p:cNvPr>
          <p:cNvSpPr/>
          <p:nvPr/>
        </p:nvSpPr>
        <p:spPr>
          <a:xfrm>
            <a:off x="1994549" y="2564257"/>
            <a:ext cx="1135196" cy="25288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B08E0094-4E8D-F049-BF41-BDCFDDCA5B6B}"/>
              </a:ext>
            </a:extLst>
          </p:cNvPr>
          <p:cNvSpPr txBox="1"/>
          <p:nvPr/>
        </p:nvSpPr>
        <p:spPr>
          <a:xfrm>
            <a:off x="6660232" y="2276872"/>
            <a:ext cx="2031325" cy="646331"/>
          </a:xfrm>
          <a:prstGeom prst="rect">
            <a:avLst/>
          </a:prstGeom>
          <a:noFill/>
        </p:spPr>
        <p:txBody>
          <a:bodyPr wrap="none" rtlCol="0">
            <a:spAutoFit/>
          </a:bodyPr>
          <a:lstStyle/>
          <a:p>
            <a:r>
              <a:rPr kumimoji="1" lang="ja-JP" altLang="en-US" dirty="0"/>
              <a:t>リポジトリの名前</a:t>
            </a:r>
            <a:endParaRPr kumimoji="1" lang="en-US" altLang="ja-JP" dirty="0"/>
          </a:p>
          <a:p>
            <a:r>
              <a:rPr lang="ja-JP" altLang="en-US" dirty="0"/>
              <a:t>「</a:t>
            </a:r>
            <a:r>
              <a:rPr lang="en-US" altLang="ja-JP" dirty="0"/>
              <a:t>test2</a:t>
            </a:r>
            <a:r>
              <a:rPr lang="ja-JP" altLang="en-US" dirty="0"/>
              <a:t>」とする</a:t>
            </a:r>
            <a:endParaRPr kumimoji="1" lang="ja-JP" altLang="en-US" dirty="0"/>
          </a:p>
        </p:txBody>
      </p:sp>
      <p:cxnSp>
        <p:nvCxnSpPr>
          <p:cNvPr id="11" name="コネクタ: カギ線 10">
            <a:extLst>
              <a:ext uri="{FF2B5EF4-FFF2-40B4-BE49-F238E27FC236}">
                <a16:creationId xmlns:a16="http://schemas.microsoft.com/office/drawing/2014/main" id="{0DE61EAB-9F4C-E77B-F1B9-DAA7F458612C}"/>
              </a:ext>
            </a:extLst>
          </p:cNvPr>
          <p:cNvCxnSpPr>
            <a:cxnSpLocks/>
            <a:stCxn id="5" idx="1"/>
            <a:endCxn id="4" idx="3"/>
          </p:cNvCxnSpPr>
          <p:nvPr/>
        </p:nvCxnSpPr>
        <p:spPr>
          <a:xfrm rot="10800000" flipV="1">
            <a:off x="3129746" y="2600037"/>
            <a:ext cx="3530487" cy="90661"/>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99336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146E5D1E-758F-C71E-1487-B7F69A67B11B}"/>
              </a:ext>
            </a:extLst>
          </p:cNvPr>
          <p:cNvPicPr>
            <a:picLocks noChangeAspect="1"/>
          </p:cNvPicPr>
          <p:nvPr/>
        </p:nvPicPr>
        <p:blipFill>
          <a:blip r:embed="rId2"/>
          <a:stretch>
            <a:fillRect/>
          </a:stretch>
        </p:blipFill>
        <p:spPr>
          <a:xfrm>
            <a:off x="99106" y="1026893"/>
            <a:ext cx="6893489" cy="4488266"/>
          </a:xfrm>
          <a:prstGeom prst="rect">
            <a:avLst/>
          </a:prstGeom>
        </p:spPr>
      </p:pic>
      <p:sp>
        <p:nvSpPr>
          <p:cNvPr id="2" name="テキスト プレースホルダー 1">
            <a:extLst>
              <a:ext uri="{FF2B5EF4-FFF2-40B4-BE49-F238E27FC236}">
                <a16:creationId xmlns:a16="http://schemas.microsoft.com/office/drawing/2014/main" id="{DF976018-5B09-4B3F-A754-20A247081A59}"/>
              </a:ext>
            </a:extLst>
          </p:cNvPr>
          <p:cNvSpPr>
            <a:spLocks noGrp="1"/>
          </p:cNvSpPr>
          <p:nvPr>
            <p:ph type="body" sz="quarter" idx="10"/>
          </p:nvPr>
        </p:nvSpPr>
        <p:spPr/>
        <p:txBody>
          <a:bodyPr/>
          <a:lstStyle/>
          <a:p>
            <a:r>
              <a:rPr kumimoji="1" lang="ja-JP" altLang="en-US"/>
              <a:t>課題</a:t>
            </a:r>
            <a:r>
              <a:rPr lang="en-US" altLang="ja-JP"/>
              <a:t>2</a:t>
            </a:r>
            <a:r>
              <a:rPr kumimoji="1" lang="en-US" altLang="ja-JP"/>
              <a:t> – Step 2</a:t>
            </a:r>
            <a:endParaRPr kumimoji="1" lang="ja-JP" altLang="en-US"/>
          </a:p>
        </p:txBody>
      </p:sp>
      <p:sp>
        <p:nvSpPr>
          <p:cNvPr id="5" name="四角形: 角を丸くする 4">
            <a:extLst>
              <a:ext uri="{FF2B5EF4-FFF2-40B4-BE49-F238E27FC236}">
                <a16:creationId xmlns:a16="http://schemas.microsoft.com/office/drawing/2014/main" id="{F1368D29-6317-48F6-8715-7B2ED40EB411}"/>
              </a:ext>
            </a:extLst>
          </p:cNvPr>
          <p:cNvSpPr/>
          <p:nvPr/>
        </p:nvSpPr>
        <p:spPr>
          <a:xfrm>
            <a:off x="6460638" y="4801115"/>
            <a:ext cx="360040"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9CB8E37-0980-42FF-9E43-D42171C65663}"/>
              </a:ext>
            </a:extLst>
          </p:cNvPr>
          <p:cNvSpPr txBox="1"/>
          <p:nvPr/>
        </p:nvSpPr>
        <p:spPr>
          <a:xfrm>
            <a:off x="0" y="5771775"/>
            <a:ext cx="8610049" cy="369332"/>
          </a:xfrm>
          <a:prstGeom prst="rect">
            <a:avLst/>
          </a:prstGeom>
          <a:solidFill>
            <a:schemeClr val="bg1"/>
          </a:solidFill>
          <a:ln>
            <a:solidFill>
              <a:schemeClr val="tx1"/>
            </a:solidFill>
          </a:ln>
        </p:spPr>
        <p:txBody>
          <a:bodyPr wrap="none" rtlCol="0">
            <a:spAutoFit/>
          </a:bodyPr>
          <a:lstStyle/>
          <a:p>
            <a:r>
              <a:rPr kumimoji="1" lang="ja-JP" altLang="en-US"/>
              <a:t>「</a:t>
            </a:r>
            <a:r>
              <a:rPr kumimoji="1" lang="en-US" altLang="ja-JP"/>
              <a:t>…or push an existing repository from the command line</a:t>
            </a:r>
            <a:r>
              <a:rPr kumimoji="1" lang="ja-JP" altLang="en-US"/>
              <a:t>」のコピーボタンを押す</a:t>
            </a:r>
          </a:p>
        </p:txBody>
      </p:sp>
      <p:cxnSp>
        <p:nvCxnSpPr>
          <p:cNvPr id="8" name="コネクタ: カギ線 7">
            <a:extLst>
              <a:ext uri="{FF2B5EF4-FFF2-40B4-BE49-F238E27FC236}">
                <a16:creationId xmlns:a16="http://schemas.microsoft.com/office/drawing/2014/main" id="{8D56F2E3-5454-4F3D-B6F1-4D0CBDE6808D}"/>
              </a:ext>
            </a:extLst>
          </p:cNvPr>
          <p:cNvCxnSpPr>
            <a:stCxn id="6" idx="3"/>
            <a:endCxn id="5" idx="3"/>
          </p:cNvCxnSpPr>
          <p:nvPr/>
        </p:nvCxnSpPr>
        <p:spPr>
          <a:xfrm flipH="1" flipV="1">
            <a:off x="6820678" y="4981135"/>
            <a:ext cx="1789371" cy="975306"/>
          </a:xfrm>
          <a:prstGeom prst="bentConnector3">
            <a:avLst>
              <a:gd name="adj1" fmla="val -12775"/>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 name="四角形: 角を丸くする 2">
            <a:extLst>
              <a:ext uri="{FF2B5EF4-FFF2-40B4-BE49-F238E27FC236}">
                <a16:creationId xmlns:a16="http://schemas.microsoft.com/office/drawing/2014/main" id="{32D8A788-68EB-18C6-A78C-7EBDBA928659}"/>
              </a:ext>
            </a:extLst>
          </p:cNvPr>
          <p:cNvSpPr/>
          <p:nvPr/>
        </p:nvSpPr>
        <p:spPr>
          <a:xfrm>
            <a:off x="1711830" y="2695686"/>
            <a:ext cx="439575"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0D36D8A8-FC6E-63FA-443B-8ECC07E2AC79}"/>
              </a:ext>
            </a:extLst>
          </p:cNvPr>
          <p:cNvSpPr txBox="1"/>
          <p:nvPr/>
        </p:nvSpPr>
        <p:spPr>
          <a:xfrm>
            <a:off x="7172615" y="2767637"/>
            <a:ext cx="1813317" cy="369332"/>
          </a:xfrm>
          <a:prstGeom prst="rect">
            <a:avLst/>
          </a:prstGeom>
          <a:noFill/>
        </p:spPr>
        <p:txBody>
          <a:bodyPr wrap="none" rtlCol="0">
            <a:spAutoFit/>
          </a:bodyPr>
          <a:lstStyle/>
          <a:p>
            <a:r>
              <a:rPr kumimoji="1" lang="ja-JP" altLang="en-US" dirty="0"/>
              <a:t>必ず</a:t>
            </a:r>
            <a:r>
              <a:rPr kumimoji="1" lang="en-US" altLang="ja-JP" dirty="0"/>
              <a:t>SSH</a:t>
            </a:r>
            <a:r>
              <a:rPr kumimoji="1" lang="ja-JP" altLang="en-US" dirty="0"/>
              <a:t>を選ぶ</a:t>
            </a:r>
          </a:p>
        </p:txBody>
      </p:sp>
      <p:cxnSp>
        <p:nvCxnSpPr>
          <p:cNvPr id="10" name="コネクタ: カギ線 9">
            <a:extLst>
              <a:ext uri="{FF2B5EF4-FFF2-40B4-BE49-F238E27FC236}">
                <a16:creationId xmlns:a16="http://schemas.microsoft.com/office/drawing/2014/main" id="{6BA3A28A-A6EB-3BFD-4F4E-ABB0E9339B02}"/>
              </a:ext>
            </a:extLst>
          </p:cNvPr>
          <p:cNvCxnSpPr>
            <a:cxnSpLocks/>
            <a:stCxn id="7" idx="1"/>
            <a:endCxn id="3" idx="2"/>
          </p:cNvCxnSpPr>
          <p:nvPr/>
        </p:nvCxnSpPr>
        <p:spPr>
          <a:xfrm rot="10800000" flipV="1">
            <a:off x="1931619" y="2952302"/>
            <a:ext cx="5240997" cy="103423"/>
          </a:xfrm>
          <a:prstGeom prst="bentConnector4">
            <a:avLst>
              <a:gd name="adj1" fmla="val 47903"/>
              <a:gd name="adj2" fmla="val 399588"/>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15214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6B0F8E2-8DFC-4AC4-B6B6-F63337D03E3B}"/>
              </a:ext>
            </a:extLst>
          </p:cNvPr>
          <p:cNvSpPr>
            <a:spLocks noGrp="1"/>
          </p:cNvSpPr>
          <p:nvPr>
            <p:ph type="body" sz="quarter" idx="10"/>
          </p:nvPr>
        </p:nvSpPr>
        <p:spPr/>
        <p:txBody>
          <a:bodyPr/>
          <a:lstStyle/>
          <a:p>
            <a:r>
              <a:rPr kumimoji="1" lang="ja-JP" altLang="en-US"/>
              <a:t>課題</a:t>
            </a:r>
            <a:r>
              <a:rPr lang="en-US" altLang="ja-JP"/>
              <a:t>2</a:t>
            </a:r>
            <a:r>
              <a:rPr kumimoji="1" lang="en-US" altLang="ja-JP"/>
              <a:t> – Step 2</a:t>
            </a:r>
            <a:endParaRPr kumimoji="1" lang="ja-JP" altLang="en-US"/>
          </a:p>
        </p:txBody>
      </p:sp>
      <p:sp>
        <p:nvSpPr>
          <p:cNvPr id="4" name="テキスト ボックス 3">
            <a:extLst>
              <a:ext uri="{FF2B5EF4-FFF2-40B4-BE49-F238E27FC236}">
                <a16:creationId xmlns:a16="http://schemas.microsoft.com/office/drawing/2014/main" id="{A7B9A577-5EC1-490A-BDBE-DE8CBA111DF5}"/>
              </a:ext>
            </a:extLst>
          </p:cNvPr>
          <p:cNvSpPr txBox="1"/>
          <p:nvPr/>
        </p:nvSpPr>
        <p:spPr>
          <a:xfrm>
            <a:off x="179512" y="1628800"/>
            <a:ext cx="7992888" cy="923330"/>
          </a:xfrm>
          <a:prstGeom prst="rect">
            <a:avLst/>
          </a:prstGeom>
          <a:noFill/>
          <a:ln>
            <a:solidFill>
              <a:schemeClr val="tx1"/>
            </a:solidFill>
          </a:ln>
        </p:spPr>
        <p:txBody>
          <a:bodyPr wrap="square">
            <a:spAutoFit/>
          </a:bodyPr>
          <a:lstStyle/>
          <a:p>
            <a:r>
              <a:rPr lang="ja-JP" altLang="en-US">
                <a:solidFill>
                  <a:srgbClr val="FF0000"/>
                </a:solidFill>
                <a:latin typeface="Consolas" panose="020B0609020204030204" pitchFamily="49" charset="0"/>
              </a:rPr>
              <a:t>git remote add origin git@github.com:アカウント名/test2.git</a:t>
            </a:r>
          </a:p>
          <a:p>
            <a:r>
              <a:rPr lang="ja-JP" altLang="en-US">
                <a:solidFill>
                  <a:srgbClr val="FF0000"/>
                </a:solidFill>
                <a:latin typeface="Consolas" panose="020B0609020204030204" pitchFamily="49" charset="0"/>
              </a:rPr>
              <a:t>git branch -M main</a:t>
            </a:r>
          </a:p>
          <a:p>
            <a:r>
              <a:rPr lang="ja-JP" altLang="en-US">
                <a:solidFill>
                  <a:srgbClr val="FF0000"/>
                </a:solidFill>
                <a:latin typeface="Consolas" panose="020B0609020204030204" pitchFamily="49" charset="0"/>
              </a:rPr>
              <a:t>git push -u origin main</a:t>
            </a:r>
          </a:p>
        </p:txBody>
      </p:sp>
      <p:sp>
        <p:nvSpPr>
          <p:cNvPr id="5" name="テキスト ボックス 4">
            <a:extLst>
              <a:ext uri="{FF2B5EF4-FFF2-40B4-BE49-F238E27FC236}">
                <a16:creationId xmlns:a16="http://schemas.microsoft.com/office/drawing/2014/main" id="{6B495E8D-F58F-458F-A70B-BE2E32DF340E}"/>
              </a:ext>
            </a:extLst>
          </p:cNvPr>
          <p:cNvSpPr txBox="1"/>
          <p:nvPr/>
        </p:nvSpPr>
        <p:spPr>
          <a:xfrm>
            <a:off x="251520" y="1196752"/>
            <a:ext cx="7071167" cy="369332"/>
          </a:xfrm>
          <a:prstGeom prst="rect">
            <a:avLst/>
          </a:prstGeom>
          <a:noFill/>
        </p:spPr>
        <p:txBody>
          <a:bodyPr wrap="none" rtlCol="0">
            <a:spAutoFit/>
          </a:bodyPr>
          <a:lstStyle/>
          <a:p>
            <a:r>
              <a:rPr lang="ja-JP" altLang="en-US"/>
              <a:t>先ほどコピーした三行を、そのまま</a:t>
            </a:r>
            <a:r>
              <a:rPr lang="en-US" altLang="ja-JP"/>
              <a:t>Git Bash</a:t>
            </a:r>
            <a:r>
              <a:rPr lang="ja-JP" altLang="en-US"/>
              <a:t>に貼り付けて実行する</a:t>
            </a:r>
            <a:endParaRPr kumimoji="1" lang="ja-JP" altLang="en-US"/>
          </a:p>
        </p:txBody>
      </p:sp>
      <p:pic>
        <p:nvPicPr>
          <p:cNvPr id="6" name="Picture 8" descr="パソコンを使う会社員のイラスト（男性・笑顔）">
            <a:extLst>
              <a:ext uri="{FF2B5EF4-FFF2-40B4-BE49-F238E27FC236}">
                <a16:creationId xmlns:a16="http://schemas.microsoft.com/office/drawing/2014/main" id="{4170C816-287D-4E6B-834D-7ECE2BC3827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600" y="2996952"/>
            <a:ext cx="720080" cy="1045759"/>
          </a:xfrm>
          <a:prstGeom prst="rect">
            <a:avLst/>
          </a:prstGeom>
          <a:noFill/>
          <a:extLst>
            <a:ext uri="{909E8E84-426E-40DD-AFC4-6F175D3DCCD1}">
              <a14:hiddenFill xmlns:a14="http://schemas.microsoft.com/office/drawing/2010/main">
                <a:solidFill>
                  <a:srgbClr val="FFFFFF"/>
                </a:solidFill>
              </a14:hiddenFill>
            </a:ext>
          </a:extLst>
        </p:spPr>
      </p:pic>
      <p:sp>
        <p:nvSpPr>
          <p:cNvPr id="7" name="矢印: 右 6">
            <a:extLst>
              <a:ext uri="{FF2B5EF4-FFF2-40B4-BE49-F238E27FC236}">
                <a16:creationId xmlns:a16="http://schemas.microsoft.com/office/drawing/2014/main" id="{EF4E7EEF-189E-478D-A8A8-97079A102A86}"/>
              </a:ext>
            </a:extLst>
          </p:cNvPr>
          <p:cNvSpPr/>
          <p:nvPr/>
        </p:nvSpPr>
        <p:spPr>
          <a:xfrm rot="10800000" flipH="1">
            <a:off x="2987824" y="4725144"/>
            <a:ext cx="2880320" cy="64807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B23FC7A6-F8E6-4EA1-9BFD-F5FC8A4660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2240" y="3814880"/>
            <a:ext cx="738048" cy="738048"/>
          </a:xfrm>
          <a:prstGeom prst="rect">
            <a:avLst/>
          </a:prstGeom>
        </p:spPr>
      </p:pic>
      <p:pic>
        <p:nvPicPr>
          <p:cNvPr id="9" name="図 8">
            <a:extLst>
              <a:ext uri="{FF2B5EF4-FFF2-40B4-BE49-F238E27FC236}">
                <a16:creationId xmlns:a16="http://schemas.microsoft.com/office/drawing/2014/main" id="{C2AB7D16-139F-458E-99F5-E6DEABAD85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44209" y="3114546"/>
            <a:ext cx="1368152" cy="560942"/>
          </a:xfrm>
          <a:prstGeom prst="rect">
            <a:avLst/>
          </a:prstGeom>
        </p:spPr>
      </p:pic>
      <p:pic>
        <p:nvPicPr>
          <p:cNvPr id="10" name="Picture 2" descr="フォルダのイラスト">
            <a:extLst>
              <a:ext uri="{FF2B5EF4-FFF2-40B4-BE49-F238E27FC236}">
                <a16:creationId xmlns:a16="http://schemas.microsoft.com/office/drawing/2014/main" id="{B00589DF-F74E-4746-960D-CDA42E387B6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7584" y="4437112"/>
            <a:ext cx="702078" cy="587990"/>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BF78FEDF-2F75-4EA8-AAED-F0D1554EC8B6}"/>
              </a:ext>
            </a:extLst>
          </p:cNvPr>
          <p:cNvSpPr txBox="1"/>
          <p:nvPr/>
        </p:nvSpPr>
        <p:spPr>
          <a:xfrm>
            <a:off x="827584" y="4941168"/>
            <a:ext cx="684803" cy="369332"/>
          </a:xfrm>
          <a:prstGeom prst="rect">
            <a:avLst/>
          </a:prstGeom>
          <a:noFill/>
        </p:spPr>
        <p:txBody>
          <a:bodyPr wrap="none" rtlCol="0">
            <a:spAutoFit/>
          </a:bodyPr>
          <a:lstStyle/>
          <a:p>
            <a:r>
              <a:rPr kumimoji="1" lang="en-US" altLang="ja-JP" dirty="0"/>
              <a:t>test2</a:t>
            </a:r>
            <a:endParaRPr kumimoji="1" lang="ja-JP" altLang="en-US" dirty="0"/>
          </a:p>
        </p:txBody>
      </p:sp>
      <p:pic>
        <p:nvPicPr>
          <p:cNvPr id="12" name="Picture 4">
            <a:extLst>
              <a:ext uri="{FF2B5EF4-FFF2-40B4-BE49-F238E27FC236}">
                <a16:creationId xmlns:a16="http://schemas.microsoft.com/office/drawing/2014/main" id="{31F2C0EC-5F71-4E47-B7A0-C0AF3AC8FA3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1600" y="4581128"/>
            <a:ext cx="360040" cy="3600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 descr="ファイルアイコン（テキスト）">
            <a:extLst>
              <a:ext uri="{FF2B5EF4-FFF2-40B4-BE49-F238E27FC236}">
                <a16:creationId xmlns:a16="http://schemas.microsoft.com/office/drawing/2014/main" id="{30A77AFB-49BE-4277-845D-7AC83212F3B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57189" y="5589240"/>
            <a:ext cx="552167" cy="641226"/>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DCC69506-26D0-4A64-8A14-FBE6EB9271BE}"/>
              </a:ext>
            </a:extLst>
          </p:cNvPr>
          <p:cNvSpPr txBox="1"/>
          <p:nvPr/>
        </p:nvSpPr>
        <p:spPr>
          <a:xfrm>
            <a:off x="1403648" y="6237312"/>
            <a:ext cx="877163" cy="261610"/>
          </a:xfrm>
          <a:prstGeom prst="rect">
            <a:avLst/>
          </a:prstGeom>
          <a:noFill/>
        </p:spPr>
        <p:txBody>
          <a:bodyPr wrap="none" rtlCol="0">
            <a:spAutoFit/>
          </a:bodyPr>
          <a:lstStyle/>
          <a:p>
            <a:r>
              <a:rPr kumimoji="1" lang="en-US" altLang="ja-JP" sz="1100">
                <a:latin typeface="Consolas" panose="020B0609020204030204" pitchFamily="49" charset="0"/>
              </a:rPr>
              <a:t>README.md</a:t>
            </a:r>
            <a:endParaRPr kumimoji="1" lang="ja-JP" altLang="en-US" sz="1100">
              <a:latin typeface="Consolas" panose="020B0609020204030204" pitchFamily="49" charset="0"/>
            </a:endParaRPr>
          </a:p>
        </p:txBody>
      </p:sp>
      <p:sp>
        <p:nvSpPr>
          <p:cNvPr id="15" name="フローチャート: 磁気ディスク 14">
            <a:extLst>
              <a:ext uri="{FF2B5EF4-FFF2-40B4-BE49-F238E27FC236}">
                <a16:creationId xmlns:a16="http://schemas.microsoft.com/office/drawing/2014/main" id="{0B7BCDD6-FFE0-41E9-9355-6DC7C47CA77B}"/>
              </a:ext>
            </a:extLst>
          </p:cNvPr>
          <p:cNvSpPr/>
          <p:nvPr/>
        </p:nvSpPr>
        <p:spPr>
          <a:xfrm>
            <a:off x="913309" y="5733256"/>
            <a:ext cx="504056" cy="360040"/>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Consolas" panose="020B0609020204030204" pitchFamily="49" charset="0"/>
              </a:rPr>
              <a:t>.git</a:t>
            </a:r>
            <a:endParaRPr kumimoji="1" lang="ja-JP" altLang="en-US" sz="1100" dirty="0">
              <a:solidFill>
                <a:schemeClr val="tx1"/>
              </a:solidFill>
              <a:latin typeface="Consolas" panose="020B0609020204030204" pitchFamily="49" charset="0"/>
            </a:endParaRPr>
          </a:p>
        </p:txBody>
      </p:sp>
      <p:cxnSp>
        <p:nvCxnSpPr>
          <p:cNvPr id="16" name="直線コネクタ 15">
            <a:extLst>
              <a:ext uri="{FF2B5EF4-FFF2-40B4-BE49-F238E27FC236}">
                <a16:creationId xmlns:a16="http://schemas.microsoft.com/office/drawing/2014/main" id="{C47102E5-1032-4CE3-A058-3960482F5BA8}"/>
              </a:ext>
            </a:extLst>
          </p:cNvPr>
          <p:cNvCxnSpPr>
            <a:stCxn id="15" idx="1"/>
            <a:endCxn id="11" idx="2"/>
          </p:cNvCxnSpPr>
          <p:nvPr/>
        </p:nvCxnSpPr>
        <p:spPr>
          <a:xfrm flipV="1">
            <a:off x="1165337" y="5310500"/>
            <a:ext cx="4649" cy="42275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コネクタ: カギ線 16">
            <a:extLst>
              <a:ext uri="{FF2B5EF4-FFF2-40B4-BE49-F238E27FC236}">
                <a16:creationId xmlns:a16="http://schemas.microsoft.com/office/drawing/2014/main" id="{C26F1F0C-D3B9-457E-A400-614E2633B045}"/>
              </a:ext>
            </a:extLst>
          </p:cNvPr>
          <p:cNvCxnSpPr>
            <a:stCxn id="11" idx="2"/>
            <a:endCxn id="13" idx="0"/>
          </p:cNvCxnSpPr>
          <p:nvPr/>
        </p:nvCxnSpPr>
        <p:spPr>
          <a:xfrm rot="16200000" flipH="1">
            <a:off x="1362259" y="5118226"/>
            <a:ext cx="278740" cy="663287"/>
          </a:xfrm>
          <a:prstGeom prst="bentConnector3">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四角形: 角を丸くする 17">
            <a:extLst>
              <a:ext uri="{FF2B5EF4-FFF2-40B4-BE49-F238E27FC236}">
                <a16:creationId xmlns:a16="http://schemas.microsoft.com/office/drawing/2014/main" id="{6DA7DBF8-80BC-4691-86DB-D11DD283F2C0}"/>
              </a:ext>
            </a:extLst>
          </p:cNvPr>
          <p:cNvSpPr/>
          <p:nvPr/>
        </p:nvSpPr>
        <p:spPr>
          <a:xfrm>
            <a:off x="539552" y="4293096"/>
            <a:ext cx="2088232" cy="2160240"/>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4775B56C-E736-4D48-8E02-5E0CEDFDE536}"/>
              </a:ext>
            </a:extLst>
          </p:cNvPr>
          <p:cNvSpPr txBox="1"/>
          <p:nvPr/>
        </p:nvSpPr>
        <p:spPr>
          <a:xfrm>
            <a:off x="2987824" y="3789040"/>
            <a:ext cx="2954655" cy="830997"/>
          </a:xfrm>
          <a:prstGeom prst="rect">
            <a:avLst/>
          </a:prstGeom>
          <a:noFill/>
        </p:spPr>
        <p:txBody>
          <a:bodyPr wrap="none" rtlCol="0">
            <a:spAutoFit/>
          </a:bodyPr>
          <a:lstStyle/>
          <a:p>
            <a:r>
              <a:rPr kumimoji="1" lang="ja-JP" altLang="en-US" sz="2400"/>
              <a:t>リモートを登録して</a:t>
            </a:r>
            <a:endParaRPr kumimoji="1" lang="en-US" altLang="ja-JP" sz="2400"/>
          </a:p>
          <a:p>
            <a:r>
              <a:rPr lang="en-US" altLang="ja-JP" sz="2400"/>
              <a:t>git push</a:t>
            </a:r>
            <a:endParaRPr kumimoji="1" lang="ja-JP" altLang="en-US" sz="2400"/>
          </a:p>
        </p:txBody>
      </p:sp>
      <p:sp>
        <p:nvSpPr>
          <p:cNvPr id="20" name="フローチャート: 磁気ディスク 19">
            <a:extLst>
              <a:ext uri="{FF2B5EF4-FFF2-40B4-BE49-F238E27FC236}">
                <a16:creationId xmlns:a16="http://schemas.microsoft.com/office/drawing/2014/main" id="{9D59AA91-4F1D-43F2-9ACC-29DCBD1D2984}"/>
              </a:ext>
            </a:extLst>
          </p:cNvPr>
          <p:cNvSpPr/>
          <p:nvPr/>
        </p:nvSpPr>
        <p:spPr>
          <a:xfrm>
            <a:off x="6948264" y="5517232"/>
            <a:ext cx="504056" cy="360040"/>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Consolas" panose="020B0609020204030204" pitchFamily="49" charset="0"/>
              </a:rPr>
              <a:t>.git</a:t>
            </a:r>
            <a:endParaRPr kumimoji="1" lang="ja-JP" altLang="en-US" sz="1100" dirty="0">
              <a:solidFill>
                <a:schemeClr val="tx1"/>
              </a:solidFill>
              <a:latin typeface="Consolas" panose="020B0609020204030204" pitchFamily="49" charset="0"/>
            </a:endParaRPr>
          </a:p>
        </p:txBody>
      </p:sp>
      <p:sp>
        <p:nvSpPr>
          <p:cNvPr id="21" name="四角形: 角を丸くする 20">
            <a:extLst>
              <a:ext uri="{FF2B5EF4-FFF2-40B4-BE49-F238E27FC236}">
                <a16:creationId xmlns:a16="http://schemas.microsoft.com/office/drawing/2014/main" id="{6B9E50E6-C9F2-48DF-B775-0CCC3906EFE3}"/>
              </a:ext>
            </a:extLst>
          </p:cNvPr>
          <p:cNvSpPr/>
          <p:nvPr/>
        </p:nvSpPr>
        <p:spPr>
          <a:xfrm>
            <a:off x="6732240" y="5373216"/>
            <a:ext cx="936104" cy="57606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8D710233-E660-436A-9CF2-FF450C495850}"/>
              </a:ext>
            </a:extLst>
          </p:cNvPr>
          <p:cNvSpPr txBox="1"/>
          <p:nvPr/>
        </p:nvSpPr>
        <p:spPr>
          <a:xfrm>
            <a:off x="6300192" y="4869160"/>
            <a:ext cx="2262158" cy="369332"/>
          </a:xfrm>
          <a:prstGeom prst="rect">
            <a:avLst/>
          </a:prstGeom>
          <a:noFill/>
        </p:spPr>
        <p:txBody>
          <a:bodyPr wrap="none" rtlCol="0">
            <a:spAutoFit/>
          </a:bodyPr>
          <a:lstStyle/>
          <a:p>
            <a:pPr algn="ctr"/>
            <a:r>
              <a:rPr lang="ja-JP" altLang="en-US" dirty="0"/>
              <a:t>リモートリポジトリ</a:t>
            </a:r>
            <a:endParaRPr kumimoji="1" lang="en-US" altLang="ja-JP" dirty="0"/>
          </a:p>
        </p:txBody>
      </p:sp>
    </p:spTree>
    <p:extLst>
      <p:ext uri="{BB962C8B-B14F-4D97-AF65-F5344CB8AC3E}">
        <p14:creationId xmlns:p14="http://schemas.microsoft.com/office/powerpoint/2010/main" val="33263620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C210DDF-7460-4826-8FA0-A29E23D6590A}"/>
              </a:ext>
            </a:extLst>
          </p:cNvPr>
          <p:cNvSpPr>
            <a:spLocks noGrp="1"/>
          </p:cNvSpPr>
          <p:nvPr>
            <p:ph type="body" sz="quarter" idx="10"/>
          </p:nvPr>
        </p:nvSpPr>
        <p:spPr/>
        <p:txBody>
          <a:bodyPr/>
          <a:lstStyle/>
          <a:p>
            <a:r>
              <a:rPr kumimoji="1" lang="ja-JP" altLang="en-US"/>
              <a:t>課題</a:t>
            </a:r>
            <a:r>
              <a:rPr lang="en-US" altLang="ja-JP"/>
              <a:t>2</a:t>
            </a:r>
            <a:r>
              <a:rPr kumimoji="1" lang="en-US" altLang="ja-JP"/>
              <a:t> – </a:t>
            </a:r>
            <a:r>
              <a:rPr kumimoji="1" lang="ja-JP" altLang="en-US"/>
              <a:t>レポート課題</a:t>
            </a:r>
          </a:p>
        </p:txBody>
      </p:sp>
      <p:sp>
        <p:nvSpPr>
          <p:cNvPr id="5" name="テキスト ボックス 4">
            <a:extLst>
              <a:ext uri="{FF2B5EF4-FFF2-40B4-BE49-F238E27FC236}">
                <a16:creationId xmlns:a16="http://schemas.microsoft.com/office/drawing/2014/main" id="{2E59C18E-653B-478C-B3F3-1B51B376586A}"/>
              </a:ext>
            </a:extLst>
          </p:cNvPr>
          <p:cNvSpPr txBox="1"/>
          <p:nvPr/>
        </p:nvSpPr>
        <p:spPr>
          <a:xfrm>
            <a:off x="179512" y="1268760"/>
            <a:ext cx="8597225" cy="369332"/>
          </a:xfrm>
          <a:prstGeom prst="rect">
            <a:avLst/>
          </a:prstGeom>
          <a:noFill/>
        </p:spPr>
        <p:txBody>
          <a:bodyPr wrap="none" rtlCol="0">
            <a:spAutoFit/>
          </a:bodyPr>
          <a:lstStyle/>
          <a:p>
            <a:r>
              <a:rPr kumimoji="1" lang="en-US" altLang="ja-JP" dirty="0"/>
              <a:t>push</a:t>
            </a:r>
            <a:r>
              <a:rPr kumimoji="1" lang="ja-JP" altLang="en-US"/>
              <a:t>後、</a:t>
            </a:r>
            <a:r>
              <a:rPr kumimoji="1" lang="en-US" altLang="ja-JP" dirty="0"/>
              <a:t>GitHub</a:t>
            </a:r>
            <a:r>
              <a:rPr kumimoji="1" lang="ja-JP" altLang="en-US"/>
              <a:t>の</a:t>
            </a:r>
            <a:r>
              <a:rPr kumimoji="1" lang="en-US" altLang="ja-JP" dirty="0"/>
              <a:t>test2</a:t>
            </a:r>
            <a:r>
              <a:rPr kumimoji="1" lang="ja-JP" altLang="en-US"/>
              <a:t>のページをリロードすると、以下のような画面になるはず</a:t>
            </a:r>
          </a:p>
        </p:txBody>
      </p:sp>
      <p:sp>
        <p:nvSpPr>
          <p:cNvPr id="6" name="テキスト ボックス 5">
            <a:extLst>
              <a:ext uri="{FF2B5EF4-FFF2-40B4-BE49-F238E27FC236}">
                <a16:creationId xmlns:a16="http://schemas.microsoft.com/office/drawing/2014/main" id="{BCD3DD2F-344B-435D-832C-5891AA6CCA42}"/>
              </a:ext>
            </a:extLst>
          </p:cNvPr>
          <p:cNvSpPr txBox="1"/>
          <p:nvPr/>
        </p:nvSpPr>
        <p:spPr>
          <a:xfrm>
            <a:off x="251520" y="6021288"/>
            <a:ext cx="5032147" cy="369332"/>
          </a:xfrm>
          <a:prstGeom prst="rect">
            <a:avLst/>
          </a:prstGeom>
          <a:noFill/>
        </p:spPr>
        <p:txBody>
          <a:bodyPr wrap="none" rtlCol="0">
            <a:spAutoFit/>
          </a:bodyPr>
          <a:lstStyle/>
          <a:p>
            <a:r>
              <a:rPr kumimoji="1" lang="ja-JP" altLang="en-US"/>
              <a:t>このスクリーンショットをレポートとして提出</a:t>
            </a:r>
          </a:p>
        </p:txBody>
      </p:sp>
      <p:pic>
        <p:nvPicPr>
          <p:cNvPr id="7" name="図 6">
            <a:extLst>
              <a:ext uri="{FF2B5EF4-FFF2-40B4-BE49-F238E27FC236}">
                <a16:creationId xmlns:a16="http://schemas.microsoft.com/office/drawing/2014/main" id="{E0EF9A41-5AE4-D2D3-4A91-34415F8A0AA8}"/>
              </a:ext>
            </a:extLst>
          </p:cNvPr>
          <p:cNvPicPr>
            <a:picLocks noChangeAspect="1"/>
          </p:cNvPicPr>
          <p:nvPr/>
        </p:nvPicPr>
        <p:blipFill>
          <a:blip r:embed="rId2"/>
          <a:stretch>
            <a:fillRect/>
          </a:stretch>
        </p:blipFill>
        <p:spPr>
          <a:xfrm>
            <a:off x="1137425" y="1754227"/>
            <a:ext cx="5545873" cy="3525694"/>
          </a:xfrm>
          <a:prstGeom prst="rect">
            <a:avLst/>
          </a:prstGeom>
        </p:spPr>
      </p:pic>
    </p:spTree>
    <p:extLst>
      <p:ext uri="{BB962C8B-B14F-4D97-AF65-F5344CB8AC3E}">
        <p14:creationId xmlns:p14="http://schemas.microsoft.com/office/powerpoint/2010/main" val="29085807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ホワイトボードのイラスト（ビジネス）">
            <a:extLst>
              <a:ext uri="{FF2B5EF4-FFF2-40B4-BE49-F238E27FC236}">
                <a16:creationId xmlns:a16="http://schemas.microsoft.com/office/drawing/2014/main" id="{EA8C6CC7-6B7A-4D1B-870F-6890B42E04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893867"/>
            <a:ext cx="3773016" cy="393022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プレースホルダー 1">
            <a:extLst>
              <a:ext uri="{FF2B5EF4-FFF2-40B4-BE49-F238E27FC236}">
                <a16:creationId xmlns:a16="http://schemas.microsoft.com/office/drawing/2014/main" id="{C201E473-4692-4D52-B27A-E5FACF07E6E6}"/>
              </a:ext>
            </a:extLst>
          </p:cNvPr>
          <p:cNvSpPr>
            <a:spLocks noGrp="1"/>
          </p:cNvSpPr>
          <p:nvPr>
            <p:ph type="body" sz="quarter" idx="10"/>
          </p:nvPr>
        </p:nvSpPr>
        <p:spPr/>
        <p:txBody>
          <a:bodyPr/>
          <a:lstStyle/>
          <a:p>
            <a:r>
              <a:rPr lang="ja-JP" altLang="en-US"/>
              <a:t>課題</a:t>
            </a:r>
            <a:r>
              <a:rPr lang="en-US" altLang="ja-JP"/>
              <a:t>3 - Issue</a:t>
            </a:r>
            <a:r>
              <a:rPr lang="ja-JP" altLang="en-US"/>
              <a:t> </a:t>
            </a:r>
            <a:r>
              <a:rPr lang="en-US" altLang="ja-JP"/>
              <a:t>Tracking</a:t>
            </a:r>
            <a:r>
              <a:rPr lang="ja-JP" altLang="en-US"/>
              <a:t> </a:t>
            </a:r>
            <a:r>
              <a:rPr lang="en-US" altLang="ja-JP"/>
              <a:t>System</a:t>
            </a:r>
            <a:endParaRPr kumimoji="1" lang="ja-JP" altLang="en-US"/>
          </a:p>
        </p:txBody>
      </p:sp>
      <p:sp>
        <p:nvSpPr>
          <p:cNvPr id="3" name="テキスト ボックス 2">
            <a:extLst>
              <a:ext uri="{FF2B5EF4-FFF2-40B4-BE49-F238E27FC236}">
                <a16:creationId xmlns:a16="http://schemas.microsoft.com/office/drawing/2014/main" id="{74291B69-5D2B-4EFF-B85B-E64B316C3E00}"/>
              </a:ext>
            </a:extLst>
          </p:cNvPr>
          <p:cNvSpPr txBox="1"/>
          <p:nvPr/>
        </p:nvSpPr>
        <p:spPr>
          <a:xfrm>
            <a:off x="251520" y="1052736"/>
            <a:ext cx="7725192" cy="954107"/>
          </a:xfrm>
          <a:prstGeom prst="rect">
            <a:avLst/>
          </a:prstGeom>
          <a:noFill/>
        </p:spPr>
        <p:txBody>
          <a:bodyPr wrap="none" rtlCol="0">
            <a:spAutoFit/>
          </a:bodyPr>
          <a:lstStyle/>
          <a:p>
            <a:r>
              <a:rPr kumimoji="1" lang="ja-JP" altLang="en-US" sz="2800"/>
              <a:t>「いま抱えている仕事」を可視化したい</a:t>
            </a:r>
            <a:endParaRPr kumimoji="1" lang="en-US" altLang="ja-JP" sz="2800"/>
          </a:p>
          <a:p>
            <a:r>
              <a:rPr kumimoji="1" lang="ja-JP" altLang="en-US" sz="2800"/>
              <a:t>どの仕事がどこまで進んでいるかを把握したい</a:t>
            </a:r>
            <a:endParaRPr kumimoji="1" lang="en-US" altLang="ja-JP" sz="2800"/>
          </a:p>
        </p:txBody>
      </p:sp>
      <p:pic>
        <p:nvPicPr>
          <p:cNvPr id="1026" name="Picture 2" descr="四角い付箋のイラスト「淡黄色」">
            <a:extLst>
              <a:ext uri="{FF2B5EF4-FFF2-40B4-BE49-F238E27FC236}">
                <a16:creationId xmlns:a16="http://schemas.microsoft.com/office/drawing/2014/main" id="{BDE5E564-50AC-4B66-B800-D19F7DCA7D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3181899"/>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四角い付箋のイラスト「淡黄色」">
            <a:extLst>
              <a:ext uri="{FF2B5EF4-FFF2-40B4-BE49-F238E27FC236}">
                <a16:creationId xmlns:a16="http://schemas.microsoft.com/office/drawing/2014/main" id="{565C0FA0-9395-4845-9F93-5FC3ED8E38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3181899"/>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四角い付箋のイラスト「淡黄色」">
            <a:extLst>
              <a:ext uri="{FF2B5EF4-FFF2-40B4-BE49-F238E27FC236}">
                <a16:creationId xmlns:a16="http://schemas.microsoft.com/office/drawing/2014/main" id="{0109AF01-48A8-4B59-8981-B147ED772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3181899"/>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四角い付箋のイラスト「淡黄色」">
            <a:extLst>
              <a:ext uri="{FF2B5EF4-FFF2-40B4-BE49-F238E27FC236}">
                <a16:creationId xmlns:a16="http://schemas.microsoft.com/office/drawing/2014/main" id="{DB3EB6E2-E496-418B-9B45-1F9826601A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4045995"/>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四角い付箋のイラスト「淡黄色」">
            <a:extLst>
              <a:ext uri="{FF2B5EF4-FFF2-40B4-BE49-F238E27FC236}">
                <a16:creationId xmlns:a16="http://schemas.microsoft.com/office/drawing/2014/main" id="{DBE5EF83-B33A-4707-BC91-5BF8F84BF8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4045995"/>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四角い付箋のイラスト「淡黄色」">
            <a:extLst>
              <a:ext uri="{FF2B5EF4-FFF2-40B4-BE49-F238E27FC236}">
                <a16:creationId xmlns:a16="http://schemas.microsoft.com/office/drawing/2014/main" id="{3B418821-694D-472E-8630-E1B1E2E634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4045995"/>
            <a:ext cx="800089" cy="72008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DB1D0B92-4259-4FB9-B014-4DEE2DBBC145}"/>
              </a:ext>
            </a:extLst>
          </p:cNvPr>
          <p:cNvSpPr txBox="1"/>
          <p:nvPr/>
        </p:nvSpPr>
        <p:spPr>
          <a:xfrm>
            <a:off x="4355976" y="3181899"/>
            <a:ext cx="3215945" cy="584775"/>
          </a:xfrm>
          <a:prstGeom prst="rect">
            <a:avLst/>
          </a:prstGeom>
          <a:noFill/>
        </p:spPr>
        <p:txBody>
          <a:bodyPr wrap="none" rtlCol="0">
            <a:spAutoFit/>
          </a:bodyPr>
          <a:lstStyle/>
          <a:p>
            <a:r>
              <a:rPr lang="ja-JP" altLang="en-US" sz="3200"/>
              <a:t>「課題」＝</a:t>
            </a:r>
            <a:r>
              <a:rPr lang="en-US" altLang="ja-JP" sz="3200"/>
              <a:t>Issue</a:t>
            </a:r>
            <a:endParaRPr kumimoji="1" lang="en-US" altLang="ja-JP" sz="3200"/>
          </a:p>
        </p:txBody>
      </p:sp>
      <p:sp>
        <p:nvSpPr>
          <p:cNvPr id="6" name="テキスト ボックス 5">
            <a:extLst>
              <a:ext uri="{FF2B5EF4-FFF2-40B4-BE49-F238E27FC236}">
                <a16:creationId xmlns:a16="http://schemas.microsoft.com/office/drawing/2014/main" id="{E5001EBA-91EA-473A-A328-4544E17DCF45}"/>
              </a:ext>
            </a:extLst>
          </p:cNvPr>
          <p:cNvSpPr txBox="1"/>
          <p:nvPr/>
        </p:nvSpPr>
        <p:spPr>
          <a:xfrm>
            <a:off x="2627784" y="2204864"/>
            <a:ext cx="5331652" cy="584775"/>
          </a:xfrm>
          <a:prstGeom prst="rect">
            <a:avLst/>
          </a:prstGeom>
          <a:noFill/>
        </p:spPr>
        <p:txBody>
          <a:bodyPr wrap="none" rtlCol="0">
            <a:spAutoFit/>
          </a:bodyPr>
          <a:lstStyle/>
          <a:p>
            <a:r>
              <a:rPr kumimoji="1" lang="en-US" altLang="ja-JP" sz="3200"/>
              <a:t>Issue Tracking System (ITS)</a:t>
            </a:r>
            <a:endParaRPr kumimoji="1" lang="ja-JP" altLang="en-US" sz="3200"/>
          </a:p>
        </p:txBody>
      </p:sp>
      <p:sp>
        <p:nvSpPr>
          <p:cNvPr id="11" name="矢印: 右 10">
            <a:extLst>
              <a:ext uri="{FF2B5EF4-FFF2-40B4-BE49-F238E27FC236}">
                <a16:creationId xmlns:a16="http://schemas.microsoft.com/office/drawing/2014/main" id="{DAD63188-6853-46CA-AFA5-EDACF1247C42}"/>
              </a:ext>
            </a:extLst>
          </p:cNvPr>
          <p:cNvSpPr/>
          <p:nvPr/>
        </p:nvSpPr>
        <p:spPr>
          <a:xfrm>
            <a:off x="1835696" y="2276872"/>
            <a:ext cx="648072" cy="5566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413862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3947092-DFFB-4B21-A50C-0ADE3D9FACD4}"/>
              </a:ext>
            </a:extLst>
          </p:cNvPr>
          <p:cNvSpPr>
            <a:spLocks noGrp="1"/>
          </p:cNvSpPr>
          <p:nvPr>
            <p:ph type="body" sz="quarter" idx="10"/>
          </p:nvPr>
        </p:nvSpPr>
        <p:spPr/>
        <p:txBody>
          <a:bodyPr/>
          <a:lstStyle/>
          <a:p>
            <a:r>
              <a:rPr lang="ja-JP" altLang="en-US"/>
              <a:t>課題</a:t>
            </a:r>
            <a:r>
              <a:rPr lang="en-US" altLang="ja-JP"/>
              <a:t>3 - Issue</a:t>
            </a:r>
            <a:r>
              <a:rPr lang="ja-JP" altLang="en-US"/>
              <a:t> </a:t>
            </a:r>
            <a:r>
              <a:rPr lang="en-US" altLang="ja-JP"/>
              <a:t>Tracking</a:t>
            </a:r>
            <a:r>
              <a:rPr lang="ja-JP" altLang="en-US"/>
              <a:t> </a:t>
            </a:r>
            <a:r>
              <a:rPr lang="en-US" altLang="ja-JP"/>
              <a:t>System</a:t>
            </a:r>
            <a:endParaRPr kumimoji="1" lang="ja-JP" altLang="en-US"/>
          </a:p>
        </p:txBody>
      </p:sp>
      <p:sp>
        <p:nvSpPr>
          <p:cNvPr id="3" name="楕円 4">
            <a:extLst>
              <a:ext uri="{FF2B5EF4-FFF2-40B4-BE49-F238E27FC236}">
                <a16:creationId xmlns:a16="http://schemas.microsoft.com/office/drawing/2014/main" id="{F3D90B40-8C7C-4AAD-9F5A-104B7A634E26}"/>
              </a:ext>
            </a:extLst>
          </p:cNvPr>
          <p:cNvSpPr/>
          <p:nvPr/>
        </p:nvSpPr>
        <p:spPr>
          <a:xfrm>
            <a:off x="596342" y="3871916"/>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4">
            <a:extLst>
              <a:ext uri="{FF2B5EF4-FFF2-40B4-BE49-F238E27FC236}">
                <a16:creationId xmlns:a16="http://schemas.microsoft.com/office/drawing/2014/main" id="{0E4788D2-9387-4CFA-B1F7-F953F85F263A}"/>
              </a:ext>
            </a:extLst>
          </p:cNvPr>
          <p:cNvSpPr/>
          <p:nvPr/>
        </p:nvSpPr>
        <p:spPr>
          <a:xfrm>
            <a:off x="2051427" y="2996952"/>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A5EDAD4C-F848-4608-8F00-6FCA2AB934C7}"/>
              </a:ext>
            </a:extLst>
          </p:cNvPr>
          <p:cNvSpPr/>
          <p:nvPr/>
        </p:nvSpPr>
        <p:spPr>
          <a:xfrm>
            <a:off x="3491880" y="2996952"/>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4">
            <a:extLst>
              <a:ext uri="{FF2B5EF4-FFF2-40B4-BE49-F238E27FC236}">
                <a16:creationId xmlns:a16="http://schemas.microsoft.com/office/drawing/2014/main" id="{A7EC8CDF-A683-4C8D-8886-427A495BB8B7}"/>
              </a:ext>
            </a:extLst>
          </p:cNvPr>
          <p:cNvSpPr/>
          <p:nvPr/>
        </p:nvSpPr>
        <p:spPr>
          <a:xfrm>
            <a:off x="2051427" y="4725144"/>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4">
            <a:extLst>
              <a:ext uri="{FF2B5EF4-FFF2-40B4-BE49-F238E27FC236}">
                <a16:creationId xmlns:a16="http://schemas.microsoft.com/office/drawing/2014/main" id="{B5B9E273-1CEB-41C5-AF56-AB93F16F170D}"/>
              </a:ext>
            </a:extLst>
          </p:cNvPr>
          <p:cNvSpPr/>
          <p:nvPr/>
        </p:nvSpPr>
        <p:spPr>
          <a:xfrm>
            <a:off x="3491880" y="4725144"/>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B2DBFEBA-833F-409A-8752-C2C7767DC435}"/>
              </a:ext>
            </a:extLst>
          </p:cNvPr>
          <p:cNvCxnSpPr>
            <a:cxnSpLocks/>
            <a:stCxn id="3" idx="7"/>
            <a:endCxn id="4" idx="3"/>
          </p:cNvCxnSpPr>
          <p:nvPr/>
        </p:nvCxnSpPr>
        <p:spPr>
          <a:xfrm flipV="1">
            <a:off x="965118" y="3365728"/>
            <a:ext cx="1149581" cy="56946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D86C82AA-5198-4382-8BA9-DBEF3A40B08E}"/>
              </a:ext>
            </a:extLst>
          </p:cNvPr>
          <p:cNvCxnSpPr>
            <a:cxnSpLocks/>
            <a:stCxn id="5" idx="2"/>
            <a:endCxn id="4" idx="6"/>
          </p:cNvCxnSpPr>
          <p:nvPr/>
        </p:nvCxnSpPr>
        <p:spPr>
          <a:xfrm flipH="1">
            <a:off x="2483475" y="3212976"/>
            <a:ext cx="1008405"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D003941C-A802-4919-A920-0F18715D217D}"/>
              </a:ext>
            </a:extLst>
          </p:cNvPr>
          <p:cNvCxnSpPr>
            <a:cxnSpLocks/>
            <a:stCxn id="3" idx="5"/>
            <a:endCxn id="6" idx="1"/>
          </p:cNvCxnSpPr>
          <p:nvPr/>
        </p:nvCxnSpPr>
        <p:spPr>
          <a:xfrm>
            <a:off x="965118" y="4240692"/>
            <a:ext cx="1149581" cy="547724"/>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92ACECC0-666F-4AE2-BDCD-3A167835CF6F}"/>
              </a:ext>
            </a:extLst>
          </p:cNvPr>
          <p:cNvCxnSpPr>
            <a:cxnSpLocks/>
            <a:stCxn id="7" idx="2"/>
            <a:endCxn id="6" idx="6"/>
          </p:cNvCxnSpPr>
          <p:nvPr/>
        </p:nvCxnSpPr>
        <p:spPr>
          <a:xfrm flipH="1">
            <a:off x="2483475" y="4941168"/>
            <a:ext cx="1008405"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四角形: 1 つの角を切り取り 1 つの角を丸める 20">
            <a:extLst>
              <a:ext uri="{FF2B5EF4-FFF2-40B4-BE49-F238E27FC236}">
                <a16:creationId xmlns:a16="http://schemas.microsoft.com/office/drawing/2014/main" id="{59BA4385-D785-4212-AEF4-65784C5B7535}"/>
              </a:ext>
            </a:extLst>
          </p:cNvPr>
          <p:cNvSpPr/>
          <p:nvPr/>
        </p:nvSpPr>
        <p:spPr>
          <a:xfrm>
            <a:off x="2949724" y="2267233"/>
            <a:ext cx="1512168" cy="360040"/>
          </a:xfrm>
          <a:prstGeom prst="snipRoundRect">
            <a:avLst>
              <a:gd name="adj1" fmla="val 16667"/>
              <a:gd name="adj2" fmla="val 35924"/>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feature_A</a:t>
            </a:r>
            <a:endParaRPr kumimoji="1" lang="ja-JP" altLang="en-US">
              <a:solidFill>
                <a:sysClr val="windowText" lastClr="000000"/>
              </a:solidFill>
              <a:latin typeface="Consolas" panose="020B0609020204030204" pitchFamily="49" charset="0"/>
            </a:endParaRPr>
          </a:p>
        </p:txBody>
      </p:sp>
      <p:cxnSp>
        <p:nvCxnSpPr>
          <p:cNvPr id="23" name="直線矢印コネクタ 22">
            <a:extLst>
              <a:ext uri="{FF2B5EF4-FFF2-40B4-BE49-F238E27FC236}">
                <a16:creationId xmlns:a16="http://schemas.microsoft.com/office/drawing/2014/main" id="{37D42FD3-D6A6-4117-A81D-B53BA7FBEAD5}"/>
              </a:ext>
            </a:extLst>
          </p:cNvPr>
          <p:cNvCxnSpPr>
            <a:stCxn id="21" idx="1"/>
            <a:endCxn id="5" idx="0"/>
          </p:cNvCxnSpPr>
          <p:nvPr/>
        </p:nvCxnSpPr>
        <p:spPr>
          <a:xfrm>
            <a:off x="3705808" y="2627273"/>
            <a:ext cx="2096" cy="36967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四角形: 1 つの角を切り取り 1 つの角を丸める 23">
            <a:extLst>
              <a:ext uri="{FF2B5EF4-FFF2-40B4-BE49-F238E27FC236}">
                <a16:creationId xmlns:a16="http://schemas.microsoft.com/office/drawing/2014/main" id="{B89817A7-CA1F-4419-9867-A699DB601396}"/>
              </a:ext>
            </a:extLst>
          </p:cNvPr>
          <p:cNvSpPr/>
          <p:nvPr/>
        </p:nvSpPr>
        <p:spPr>
          <a:xfrm>
            <a:off x="2959249" y="3913892"/>
            <a:ext cx="1512168" cy="360040"/>
          </a:xfrm>
          <a:prstGeom prst="snipRoundRect">
            <a:avLst>
              <a:gd name="adj1" fmla="val 16667"/>
              <a:gd name="adj2" fmla="val 35924"/>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feature_B</a:t>
            </a:r>
            <a:endParaRPr kumimoji="1" lang="ja-JP" altLang="en-US">
              <a:solidFill>
                <a:sysClr val="windowText" lastClr="000000"/>
              </a:solidFill>
              <a:latin typeface="Consolas" panose="020B0609020204030204" pitchFamily="49" charset="0"/>
            </a:endParaRPr>
          </a:p>
        </p:txBody>
      </p:sp>
      <p:cxnSp>
        <p:nvCxnSpPr>
          <p:cNvPr id="26" name="直線矢印コネクタ 25">
            <a:extLst>
              <a:ext uri="{FF2B5EF4-FFF2-40B4-BE49-F238E27FC236}">
                <a16:creationId xmlns:a16="http://schemas.microsoft.com/office/drawing/2014/main" id="{7FFA0184-1F4F-4E02-9CC9-33E079E65217}"/>
              </a:ext>
            </a:extLst>
          </p:cNvPr>
          <p:cNvCxnSpPr>
            <a:stCxn id="24" idx="1"/>
            <a:endCxn id="7" idx="0"/>
          </p:cNvCxnSpPr>
          <p:nvPr/>
        </p:nvCxnSpPr>
        <p:spPr>
          <a:xfrm flipH="1">
            <a:off x="3707904" y="4273932"/>
            <a:ext cx="7429" cy="45121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7" name="四角形: 1 つの角を切り取り 1 つの角を丸める 26">
            <a:extLst>
              <a:ext uri="{FF2B5EF4-FFF2-40B4-BE49-F238E27FC236}">
                <a16:creationId xmlns:a16="http://schemas.microsoft.com/office/drawing/2014/main" id="{D22B0FEC-A9F8-45C4-8B7B-E03AD0971F27}"/>
              </a:ext>
            </a:extLst>
          </p:cNvPr>
          <p:cNvSpPr/>
          <p:nvPr/>
        </p:nvSpPr>
        <p:spPr>
          <a:xfrm>
            <a:off x="347911" y="2996838"/>
            <a:ext cx="936104"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main</a:t>
            </a:r>
            <a:endParaRPr kumimoji="1" lang="ja-JP" altLang="en-US">
              <a:solidFill>
                <a:sysClr val="windowText" lastClr="000000"/>
              </a:solidFill>
              <a:latin typeface="Consolas" panose="020B0609020204030204" pitchFamily="49" charset="0"/>
            </a:endParaRPr>
          </a:p>
        </p:txBody>
      </p:sp>
      <p:cxnSp>
        <p:nvCxnSpPr>
          <p:cNvPr id="29" name="直線矢印コネクタ 28">
            <a:extLst>
              <a:ext uri="{FF2B5EF4-FFF2-40B4-BE49-F238E27FC236}">
                <a16:creationId xmlns:a16="http://schemas.microsoft.com/office/drawing/2014/main" id="{6E07249D-733B-4E16-9E06-0C5FE76EDE4A}"/>
              </a:ext>
            </a:extLst>
          </p:cNvPr>
          <p:cNvCxnSpPr>
            <a:cxnSpLocks/>
            <a:stCxn id="27" idx="1"/>
            <a:endCxn id="3" idx="0"/>
          </p:cNvCxnSpPr>
          <p:nvPr/>
        </p:nvCxnSpPr>
        <p:spPr>
          <a:xfrm flipH="1">
            <a:off x="812366" y="3356878"/>
            <a:ext cx="3597" cy="51503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0" name="Picture 4" descr="ホワイトボードのイラスト（ビジネス）">
            <a:extLst>
              <a:ext uri="{FF2B5EF4-FFF2-40B4-BE49-F238E27FC236}">
                <a16:creationId xmlns:a16="http://schemas.microsoft.com/office/drawing/2014/main" id="{D6BE7FB1-CC9B-41AA-BF17-AAFE60E33F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2132856"/>
            <a:ext cx="3012612" cy="313813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四角い付箋のイラスト「淡黄色」">
            <a:extLst>
              <a:ext uri="{FF2B5EF4-FFF2-40B4-BE49-F238E27FC236}">
                <a16:creationId xmlns:a16="http://schemas.microsoft.com/office/drawing/2014/main" id="{56F0BFAF-4240-452E-9AB9-8AFAA4E870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176" y="2348880"/>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四角い付箋のイラスト「淡黄色」">
            <a:extLst>
              <a:ext uri="{FF2B5EF4-FFF2-40B4-BE49-F238E27FC236}">
                <a16:creationId xmlns:a16="http://schemas.microsoft.com/office/drawing/2014/main" id="{6DA5A887-723F-4423-B88E-1223B2A00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344" y="2348880"/>
            <a:ext cx="800089" cy="720080"/>
          </a:xfrm>
          <a:prstGeom prst="rect">
            <a:avLst/>
          </a:prstGeom>
          <a:noFill/>
          <a:extLst>
            <a:ext uri="{909E8E84-426E-40DD-AFC4-6F175D3DCCD1}">
              <a14:hiddenFill xmlns:a14="http://schemas.microsoft.com/office/drawing/2010/main">
                <a:solidFill>
                  <a:srgbClr val="FFFFFF"/>
                </a:solidFill>
              </a14:hiddenFill>
            </a:ext>
          </a:extLst>
        </p:spPr>
      </p:pic>
      <p:sp>
        <p:nvSpPr>
          <p:cNvPr id="43" name="テキスト ボックス 42">
            <a:extLst>
              <a:ext uri="{FF2B5EF4-FFF2-40B4-BE49-F238E27FC236}">
                <a16:creationId xmlns:a16="http://schemas.microsoft.com/office/drawing/2014/main" id="{834EE1F5-9C59-46B9-A623-CC1E07CB89B9}"/>
              </a:ext>
            </a:extLst>
          </p:cNvPr>
          <p:cNvSpPr txBox="1"/>
          <p:nvPr/>
        </p:nvSpPr>
        <p:spPr>
          <a:xfrm>
            <a:off x="6012160" y="3068960"/>
            <a:ext cx="1184940" cy="369332"/>
          </a:xfrm>
          <a:prstGeom prst="rect">
            <a:avLst/>
          </a:prstGeom>
          <a:noFill/>
        </p:spPr>
        <p:txBody>
          <a:bodyPr wrap="none" rtlCol="0">
            <a:spAutoFit/>
          </a:bodyPr>
          <a:lstStyle/>
          <a:p>
            <a:r>
              <a:rPr kumimoji="1" lang="en-US" altLang="ja-JP"/>
              <a:t>feature_A</a:t>
            </a:r>
            <a:endParaRPr kumimoji="1" lang="ja-JP" altLang="en-US"/>
          </a:p>
        </p:txBody>
      </p:sp>
      <p:sp>
        <p:nvSpPr>
          <p:cNvPr id="44" name="テキスト ボックス 43">
            <a:extLst>
              <a:ext uri="{FF2B5EF4-FFF2-40B4-BE49-F238E27FC236}">
                <a16:creationId xmlns:a16="http://schemas.microsoft.com/office/drawing/2014/main" id="{876EA7AD-7C04-435C-8417-160EF3CBBBBD}"/>
              </a:ext>
            </a:extLst>
          </p:cNvPr>
          <p:cNvSpPr txBox="1"/>
          <p:nvPr/>
        </p:nvSpPr>
        <p:spPr>
          <a:xfrm>
            <a:off x="7452320" y="3068960"/>
            <a:ext cx="1184940" cy="369332"/>
          </a:xfrm>
          <a:prstGeom prst="rect">
            <a:avLst/>
          </a:prstGeom>
          <a:noFill/>
        </p:spPr>
        <p:txBody>
          <a:bodyPr wrap="none" rtlCol="0">
            <a:spAutoFit/>
          </a:bodyPr>
          <a:lstStyle/>
          <a:p>
            <a:r>
              <a:rPr kumimoji="1" lang="en-US" altLang="ja-JP"/>
              <a:t>feature_B</a:t>
            </a:r>
            <a:endParaRPr kumimoji="1" lang="ja-JP" altLang="en-US"/>
          </a:p>
        </p:txBody>
      </p:sp>
      <p:pic>
        <p:nvPicPr>
          <p:cNvPr id="45" name="図 44">
            <a:extLst>
              <a:ext uri="{FF2B5EF4-FFF2-40B4-BE49-F238E27FC236}">
                <a16:creationId xmlns:a16="http://schemas.microsoft.com/office/drawing/2014/main" id="{12D1CC22-805C-4BAD-BB6F-DEC7A62220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8264" y="2276872"/>
            <a:ext cx="738048" cy="738048"/>
          </a:xfrm>
          <a:prstGeom prst="rect">
            <a:avLst/>
          </a:prstGeom>
        </p:spPr>
      </p:pic>
      <p:pic>
        <p:nvPicPr>
          <p:cNvPr id="46" name="図 45">
            <a:extLst>
              <a:ext uri="{FF2B5EF4-FFF2-40B4-BE49-F238E27FC236}">
                <a16:creationId xmlns:a16="http://schemas.microsoft.com/office/drawing/2014/main" id="{DD0C0093-F1B7-4CA9-94BA-012849A4FB7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60233" y="1576538"/>
            <a:ext cx="1368152" cy="560942"/>
          </a:xfrm>
          <a:prstGeom prst="rect">
            <a:avLst/>
          </a:prstGeom>
        </p:spPr>
      </p:pic>
      <p:sp>
        <p:nvSpPr>
          <p:cNvPr id="47" name="テキスト ボックス 46">
            <a:extLst>
              <a:ext uri="{FF2B5EF4-FFF2-40B4-BE49-F238E27FC236}">
                <a16:creationId xmlns:a16="http://schemas.microsoft.com/office/drawing/2014/main" id="{631663E1-F2A5-443D-9089-C1C9870D5089}"/>
              </a:ext>
            </a:extLst>
          </p:cNvPr>
          <p:cNvSpPr txBox="1"/>
          <p:nvPr/>
        </p:nvSpPr>
        <p:spPr>
          <a:xfrm>
            <a:off x="0" y="1124744"/>
            <a:ext cx="9007594" cy="461665"/>
          </a:xfrm>
          <a:prstGeom prst="rect">
            <a:avLst/>
          </a:prstGeom>
          <a:noFill/>
        </p:spPr>
        <p:txBody>
          <a:bodyPr wrap="none" rtlCol="0">
            <a:spAutoFit/>
          </a:bodyPr>
          <a:lstStyle/>
          <a:p>
            <a:r>
              <a:rPr kumimoji="1" lang="en-US" altLang="ja-JP" sz="2400" dirty="0"/>
              <a:t>GitHub</a:t>
            </a:r>
            <a:r>
              <a:rPr kumimoji="1" lang="ja-JP" altLang="en-US" sz="2400"/>
              <a:t>には</a:t>
            </a:r>
            <a:r>
              <a:rPr kumimoji="1" lang="en-US" altLang="ja-JP" sz="2400" dirty="0"/>
              <a:t>ITS</a:t>
            </a:r>
            <a:r>
              <a:rPr kumimoji="1" lang="ja-JP" altLang="en-US" sz="2400"/>
              <a:t>の機能があり、ブランチやコミットと連携できる</a:t>
            </a:r>
          </a:p>
        </p:txBody>
      </p:sp>
    </p:spTree>
    <p:extLst>
      <p:ext uri="{BB962C8B-B14F-4D97-AF65-F5344CB8AC3E}">
        <p14:creationId xmlns:p14="http://schemas.microsoft.com/office/powerpoint/2010/main" val="3602433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C26B898-8C9F-4F27-BAD3-CF5DD374B3E2}"/>
              </a:ext>
            </a:extLst>
          </p:cNvPr>
          <p:cNvSpPr>
            <a:spLocks noGrp="1"/>
          </p:cNvSpPr>
          <p:nvPr>
            <p:ph type="body" sz="quarter" idx="10"/>
          </p:nvPr>
        </p:nvSpPr>
        <p:spPr/>
        <p:txBody>
          <a:bodyPr/>
          <a:lstStyle/>
          <a:p>
            <a:r>
              <a:rPr lang="ja-JP" altLang="en-US"/>
              <a:t>課題</a:t>
            </a:r>
            <a:r>
              <a:rPr lang="en-US" altLang="ja-JP"/>
              <a:t>3 - Issue</a:t>
            </a:r>
            <a:r>
              <a:rPr lang="ja-JP" altLang="en-US"/>
              <a:t> </a:t>
            </a:r>
            <a:r>
              <a:rPr lang="en-US" altLang="ja-JP"/>
              <a:t>Tracking</a:t>
            </a:r>
            <a:r>
              <a:rPr lang="ja-JP" altLang="en-US"/>
              <a:t> </a:t>
            </a:r>
            <a:r>
              <a:rPr lang="en-US" altLang="ja-JP"/>
              <a:t>System</a:t>
            </a:r>
            <a:endParaRPr kumimoji="1" lang="ja-JP" altLang="en-US"/>
          </a:p>
        </p:txBody>
      </p:sp>
      <p:sp>
        <p:nvSpPr>
          <p:cNvPr id="3" name="テキスト ボックス 2">
            <a:extLst>
              <a:ext uri="{FF2B5EF4-FFF2-40B4-BE49-F238E27FC236}">
                <a16:creationId xmlns:a16="http://schemas.microsoft.com/office/drawing/2014/main" id="{39E22DC5-4FBD-4DCD-9463-760576F056BC}"/>
              </a:ext>
            </a:extLst>
          </p:cNvPr>
          <p:cNvSpPr txBox="1"/>
          <p:nvPr/>
        </p:nvSpPr>
        <p:spPr>
          <a:xfrm>
            <a:off x="611560" y="2060848"/>
            <a:ext cx="7704855" cy="1938992"/>
          </a:xfrm>
          <a:prstGeom prst="rect">
            <a:avLst/>
          </a:prstGeom>
          <a:noFill/>
        </p:spPr>
        <p:txBody>
          <a:bodyPr wrap="square" rtlCol="0">
            <a:spAutoFit/>
          </a:bodyPr>
          <a:lstStyle/>
          <a:p>
            <a:pPr marL="342900" indent="-342900">
              <a:buAutoNum type="arabicPeriod"/>
            </a:pPr>
            <a:r>
              <a:rPr kumimoji="1" lang="ja-JP" altLang="en-US" sz="2400"/>
              <a:t>これから行う作業を</a:t>
            </a:r>
            <a:r>
              <a:rPr kumimoji="1" lang="en-US" altLang="ja-JP" sz="2400"/>
              <a:t>issue</a:t>
            </a:r>
            <a:r>
              <a:rPr kumimoji="1" lang="ja-JP" altLang="en-US" sz="2400"/>
              <a:t>に登録する</a:t>
            </a:r>
            <a:r>
              <a:rPr kumimoji="1" lang="en-US" altLang="ja-JP" sz="2400"/>
              <a:t>(issue</a:t>
            </a:r>
            <a:r>
              <a:rPr kumimoji="1" lang="ja-JP" altLang="en-US" sz="2400"/>
              <a:t>を開く</a:t>
            </a:r>
            <a:r>
              <a:rPr kumimoji="1" lang="en-US" altLang="ja-JP" sz="2400"/>
              <a:t>)</a:t>
            </a:r>
            <a:r>
              <a:rPr kumimoji="1" lang="ja-JP" altLang="en-US" sz="2400"/>
              <a:t>。</a:t>
            </a:r>
          </a:p>
          <a:p>
            <a:pPr marL="342900" indent="-342900">
              <a:buAutoNum type="arabicPeriod"/>
            </a:pPr>
            <a:r>
              <a:rPr kumimoji="1" lang="ja-JP" altLang="en-US" sz="2400"/>
              <a:t>登録された</a:t>
            </a:r>
            <a:r>
              <a:rPr kumimoji="1" lang="en-US" altLang="ja-JP" sz="2400"/>
              <a:t>issue</a:t>
            </a:r>
            <a:r>
              <a:rPr kumimoji="1" lang="ja-JP" altLang="en-US" sz="2400"/>
              <a:t>のうち、これから手をつける</a:t>
            </a:r>
            <a:r>
              <a:rPr kumimoji="1" lang="en-US" altLang="ja-JP" sz="2400"/>
              <a:t>issue</a:t>
            </a:r>
            <a:r>
              <a:rPr kumimoji="1" lang="ja-JP" altLang="en-US" sz="2400"/>
              <a:t>に対応した作業ブランチを作成する</a:t>
            </a:r>
          </a:p>
          <a:p>
            <a:pPr marL="342900" indent="-342900">
              <a:buAutoNum type="arabicPeriod"/>
            </a:pPr>
            <a:r>
              <a:rPr kumimoji="1" lang="ja-JP" altLang="en-US" sz="2400"/>
              <a:t>作業ブランチで作業し、修正をコミットする</a:t>
            </a:r>
          </a:p>
          <a:p>
            <a:pPr marL="342900" indent="-342900">
              <a:buAutoNum type="arabicPeriod"/>
            </a:pPr>
            <a:r>
              <a:rPr kumimoji="1" lang="ja-JP" altLang="en-US" sz="2400"/>
              <a:t>メインブランチにマージする</a:t>
            </a:r>
            <a:r>
              <a:rPr kumimoji="1" lang="en-US" altLang="ja-JP" sz="2400"/>
              <a:t>(issue</a:t>
            </a:r>
            <a:r>
              <a:rPr kumimoji="1" lang="ja-JP" altLang="en-US" sz="2400"/>
              <a:t>が閉じる</a:t>
            </a:r>
            <a:r>
              <a:rPr kumimoji="1" lang="en-US" altLang="ja-JP" sz="2400"/>
              <a:t>)</a:t>
            </a:r>
            <a:endParaRPr kumimoji="1" lang="ja-JP" altLang="en-US" sz="2400"/>
          </a:p>
        </p:txBody>
      </p:sp>
      <p:sp>
        <p:nvSpPr>
          <p:cNvPr id="4" name="テキスト ボックス 3">
            <a:extLst>
              <a:ext uri="{FF2B5EF4-FFF2-40B4-BE49-F238E27FC236}">
                <a16:creationId xmlns:a16="http://schemas.microsoft.com/office/drawing/2014/main" id="{2876726C-F386-4D28-9698-E10CC39991D0}"/>
              </a:ext>
            </a:extLst>
          </p:cNvPr>
          <p:cNvSpPr txBox="1"/>
          <p:nvPr/>
        </p:nvSpPr>
        <p:spPr>
          <a:xfrm>
            <a:off x="395536" y="1340768"/>
            <a:ext cx="5753498" cy="523220"/>
          </a:xfrm>
          <a:prstGeom prst="rect">
            <a:avLst/>
          </a:prstGeom>
          <a:noFill/>
        </p:spPr>
        <p:txBody>
          <a:bodyPr wrap="none" rtlCol="0">
            <a:spAutoFit/>
          </a:bodyPr>
          <a:lstStyle/>
          <a:p>
            <a:r>
              <a:rPr kumimoji="1" lang="en-US" altLang="ja-JP" sz="2800" dirty="0"/>
              <a:t>GitHub</a:t>
            </a:r>
            <a:r>
              <a:rPr lang="ja-JP" altLang="en-US" sz="2800"/>
              <a:t>の</a:t>
            </a:r>
            <a:r>
              <a:rPr kumimoji="1" lang="en-US" altLang="ja-JP" sz="2800" dirty="0"/>
              <a:t>Issue</a:t>
            </a:r>
            <a:r>
              <a:rPr kumimoji="1" lang="ja-JP" altLang="en-US" sz="2800"/>
              <a:t>を使った開発フロー</a:t>
            </a:r>
          </a:p>
        </p:txBody>
      </p:sp>
      <p:sp>
        <p:nvSpPr>
          <p:cNvPr id="5" name="楕円 4">
            <a:extLst>
              <a:ext uri="{FF2B5EF4-FFF2-40B4-BE49-F238E27FC236}">
                <a16:creationId xmlns:a16="http://schemas.microsoft.com/office/drawing/2014/main" id="{29BA5B0B-9AA6-4CFB-870E-404A88B77DE8}"/>
              </a:ext>
            </a:extLst>
          </p:cNvPr>
          <p:cNvSpPr/>
          <p:nvPr/>
        </p:nvSpPr>
        <p:spPr>
          <a:xfrm>
            <a:off x="1259632" y="6093296"/>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4">
            <a:extLst>
              <a:ext uri="{FF2B5EF4-FFF2-40B4-BE49-F238E27FC236}">
                <a16:creationId xmlns:a16="http://schemas.microsoft.com/office/drawing/2014/main" id="{A5F2BFE2-4B50-4F9E-98E4-0804D0099422}"/>
              </a:ext>
            </a:extLst>
          </p:cNvPr>
          <p:cNvSpPr/>
          <p:nvPr/>
        </p:nvSpPr>
        <p:spPr>
          <a:xfrm>
            <a:off x="2714717" y="5218332"/>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4919BF32-C76E-4567-8D54-B59A460EB8F6}"/>
              </a:ext>
            </a:extLst>
          </p:cNvPr>
          <p:cNvSpPr/>
          <p:nvPr/>
        </p:nvSpPr>
        <p:spPr>
          <a:xfrm>
            <a:off x="4155170" y="5218332"/>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0107BA7F-04C9-42FB-B4BD-897833242344}"/>
              </a:ext>
            </a:extLst>
          </p:cNvPr>
          <p:cNvCxnSpPr>
            <a:cxnSpLocks/>
            <a:stCxn id="5" idx="7"/>
            <a:endCxn id="6" idx="3"/>
          </p:cNvCxnSpPr>
          <p:nvPr/>
        </p:nvCxnSpPr>
        <p:spPr>
          <a:xfrm flipV="1">
            <a:off x="1628408" y="5587108"/>
            <a:ext cx="1149581" cy="56946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93CA489F-AC36-489D-83A9-2274A6DEE523}"/>
              </a:ext>
            </a:extLst>
          </p:cNvPr>
          <p:cNvCxnSpPr>
            <a:cxnSpLocks/>
            <a:stCxn id="7" idx="2"/>
            <a:endCxn id="6" idx="6"/>
          </p:cNvCxnSpPr>
          <p:nvPr/>
        </p:nvCxnSpPr>
        <p:spPr>
          <a:xfrm flipH="1">
            <a:off x="3146765" y="5434356"/>
            <a:ext cx="1008405"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四角形: 1 つの角を切り取り 1 つの角を丸める 9">
            <a:extLst>
              <a:ext uri="{FF2B5EF4-FFF2-40B4-BE49-F238E27FC236}">
                <a16:creationId xmlns:a16="http://schemas.microsoft.com/office/drawing/2014/main" id="{201627BF-CB81-4770-B69D-0494A1F59843}"/>
              </a:ext>
            </a:extLst>
          </p:cNvPr>
          <p:cNvSpPr/>
          <p:nvPr/>
        </p:nvSpPr>
        <p:spPr>
          <a:xfrm>
            <a:off x="3613014" y="4488613"/>
            <a:ext cx="1512168" cy="360040"/>
          </a:xfrm>
          <a:prstGeom prst="snipRoundRect">
            <a:avLst>
              <a:gd name="adj1" fmla="val 16667"/>
              <a:gd name="adj2" fmla="val 35924"/>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feature_A</a:t>
            </a:r>
            <a:endParaRPr kumimoji="1" lang="ja-JP" altLang="en-US">
              <a:solidFill>
                <a:sysClr val="windowText" lastClr="000000"/>
              </a:solidFill>
              <a:latin typeface="Consolas" panose="020B0609020204030204" pitchFamily="49" charset="0"/>
            </a:endParaRPr>
          </a:p>
        </p:txBody>
      </p:sp>
      <p:cxnSp>
        <p:nvCxnSpPr>
          <p:cNvPr id="11" name="直線矢印コネクタ 10">
            <a:extLst>
              <a:ext uri="{FF2B5EF4-FFF2-40B4-BE49-F238E27FC236}">
                <a16:creationId xmlns:a16="http://schemas.microsoft.com/office/drawing/2014/main" id="{5645768D-7421-4EC4-AD8F-F7157703E5C6}"/>
              </a:ext>
            </a:extLst>
          </p:cNvPr>
          <p:cNvCxnSpPr>
            <a:stCxn id="10" idx="1"/>
            <a:endCxn id="7" idx="0"/>
          </p:cNvCxnSpPr>
          <p:nvPr/>
        </p:nvCxnSpPr>
        <p:spPr>
          <a:xfrm>
            <a:off x="4369098" y="4848653"/>
            <a:ext cx="2096" cy="36967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 name="四角形: 1 つの角を切り取り 1 つの角を丸める 12">
            <a:extLst>
              <a:ext uri="{FF2B5EF4-FFF2-40B4-BE49-F238E27FC236}">
                <a16:creationId xmlns:a16="http://schemas.microsoft.com/office/drawing/2014/main" id="{C36A46C0-BA90-4DC0-A175-CA845FDE9F66}"/>
              </a:ext>
            </a:extLst>
          </p:cNvPr>
          <p:cNvSpPr/>
          <p:nvPr/>
        </p:nvSpPr>
        <p:spPr>
          <a:xfrm>
            <a:off x="1011201" y="5218218"/>
            <a:ext cx="936104"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main</a:t>
            </a:r>
            <a:endParaRPr kumimoji="1" lang="ja-JP" altLang="en-US">
              <a:solidFill>
                <a:sysClr val="windowText" lastClr="000000"/>
              </a:solidFill>
              <a:latin typeface="Consolas" panose="020B0609020204030204" pitchFamily="49" charset="0"/>
            </a:endParaRPr>
          </a:p>
        </p:txBody>
      </p:sp>
      <p:cxnSp>
        <p:nvCxnSpPr>
          <p:cNvPr id="14" name="直線矢印コネクタ 13">
            <a:extLst>
              <a:ext uri="{FF2B5EF4-FFF2-40B4-BE49-F238E27FC236}">
                <a16:creationId xmlns:a16="http://schemas.microsoft.com/office/drawing/2014/main" id="{349C0016-9850-45C6-A029-50FBE50B9443}"/>
              </a:ext>
            </a:extLst>
          </p:cNvPr>
          <p:cNvCxnSpPr>
            <a:cxnSpLocks/>
            <a:stCxn id="13" idx="1"/>
            <a:endCxn id="5" idx="0"/>
          </p:cNvCxnSpPr>
          <p:nvPr/>
        </p:nvCxnSpPr>
        <p:spPr>
          <a:xfrm flipH="1">
            <a:off x="1475656" y="5578258"/>
            <a:ext cx="3597" cy="51503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楕円 14">
            <a:extLst>
              <a:ext uri="{FF2B5EF4-FFF2-40B4-BE49-F238E27FC236}">
                <a16:creationId xmlns:a16="http://schemas.microsoft.com/office/drawing/2014/main" id="{1B5B055C-32F8-43ED-A481-A2FDD0A37E7E}"/>
              </a:ext>
            </a:extLst>
          </p:cNvPr>
          <p:cNvSpPr/>
          <p:nvPr/>
        </p:nvSpPr>
        <p:spPr>
          <a:xfrm>
            <a:off x="5796136" y="6093296"/>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a:extLst>
              <a:ext uri="{FF2B5EF4-FFF2-40B4-BE49-F238E27FC236}">
                <a16:creationId xmlns:a16="http://schemas.microsoft.com/office/drawing/2014/main" id="{BDC24098-BAE1-4E05-9274-229C1CF0129A}"/>
              </a:ext>
            </a:extLst>
          </p:cNvPr>
          <p:cNvCxnSpPr>
            <a:cxnSpLocks/>
            <a:stCxn id="5" idx="6"/>
            <a:endCxn id="15" idx="2"/>
          </p:cNvCxnSpPr>
          <p:nvPr/>
        </p:nvCxnSpPr>
        <p:spPr>
          <a:xfrm>
            <a:off x="1691680" y="6309320"/>
            <a:ext cx="4104456"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6E2D0332-DDF3-4716-8464-2AB7FC5FA5C5}"/>
              </a:ext>
            </a:extLst>
          </p:cNvPr>
          <p:cNvCxnSpPr>
            <a:cxnSpLocks/>
            <a:stCxn id="7" idx="5"/>
            <a:endCxn id="15" idx="1"/>
          </p:cNvCxnSpPr>
          <p:nvPr/>
        </p:nvCxnSpPr>
        <p:spPr>
          <a:xfrm>
            <a:off x="4523946" y="5587108"/>
            <a:ext cx="1335462" cy="56946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2" name="Picture 2" descr="四角い付箋のイラスト「淡黄色」">
            <a:extLst>
              <a:ext uri="{FF2B5EF4-FFF2-40B4-BE49-F238E27FC236}">
                <a16:creationId xmlns:a16="http://schemas.microsoft.com/office/drawing/2014/main" id="{84CC807C-6B1B-4F69-92BF-9EAC12F8083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5696" y="4509120"/>
            <a:ext cx="605541" cy="544987"/>
          </a:xfrm>
          <a:prstGeom prst="rect">
            <a:avLst/>
          </a:prstGeom>
          <a:noFill/>
          <a:extLst>
            <a:ext uri="{909E8E84-426E-40DD-AFC4-6F175D3DCCD1}">
              <a14:hiddenFill xmlns:a14="http://schemas.microsoft.com/office/drawing/2010/main">
                <a:solidFill>
                  <a:srgbClr val="FFFFFF"/>
                </a:solidFill>
              </a14:hiddenFill>
            </a:ext>
          </a:extLst>
        </p:spPr>
      </p:pic>
      <p:sp>
        <p:nvSpPr>
          <p:cNvPr id="23" name="テキスト ボックス 22">
            <a:extLst>
              <a:ext uri="{FF2B5EF4-FFF2-40B4-BE49-F238E27FC236}">
                <a16:creationId xmlns:a16="http://schemas.microsoft.com/office/drawing/2014/main" id="{688E0C01-9E68-4AD6-95BE-9624CC9750E5}"/>
              </a:ext>
            </a:extLst>
          </p:cNvPr>
          <p:cNvSpPr txBox="1"/>
          <p:nvPr/>
        </p:nvSpPr>
        <p:spPr>
          <a:xfrm>
            <a:off x="1500044" y="4149080"/>
            <a:ext cx="1415772" cy="369332"/>
          </a:xfrm>
          <a:prstGeom prst="rect">
            <a:avLst/>
          </a:prstGeom>
          <a:noFill/>
        </p:spPr>
        <p:txBody>
          <a:bodyPr wrap="none" rtlCol="0">
            <a:spAutoFit/>
          </a:bodyPr>
          <a:lstStyle/>
          <a:p>
            <a:r>
              <a:rPr kumimoji="1" lang="en-US" altLang="ja-JP"/>
              <a:t>issue</a:t>
            </a:r>
            <a:r>
              <a:rPr kumimoji="1" lang="ja-JP" altLang="en-US"/>
              <a:t>を開く</a:t>
            </a:r>
          </a:p>
        </p:txBody>
      </p:sp>
      <p:pic>
        <p:nvPicPr>
          <p:cNvPr id="24" name="Picture 2" descr="四角い付箋のイラスト「淡黄色」">
            <a:extLst>
              <a:ext uri="{FF2B5EF4-FFF2-40B4-BE49-F238E27FC236}">
                <a16:creationId xmlns:a16="http://schemas.microsoft.com/office/drawing/2014/main" id="{8CB68A6D-346E-4410-9CE4-76617B686F0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83716" y="4581128"/>
            <a:ext cx="605541" cy="544987"/>
          </a:xfrm>
          <a:prstGeom prst="rect">
            <a:avLst/>
          </a:prstGeom>
          <a:noFill/>
          <a:extLst>
            <a:ext uri="{909E8E84-426E-40DD-AFC4-6F175D3DCCD1}">
              <a14:hiddenFill xmlns:a14="http://schemas.microsoft.com/office/drawing/2010/main">
                <a:solidFill>
                  <a:srgbClr val="FFFFFF"/>
                </a:solidFill>
              </a14:hiddenFill>
            </a:ext>
          </a:extLst>
        </p:spPr>
      </p:pic>
      <p:sp>
        <p:nvSpPr>
          <p:cNvPr id="25" name="テキスト ボックス 24">
            <a:extLst>
              <a:ext uri="{FF2B5EF4-FFF2-40B4-BE49-F238E27FC236}">
                <a16:creationId xmlns:a16="http://schemas.microsoft.com/office/drawing/2014/main" id="{EB685D27-3127-4B23-9F51-AA26723CA7C7}"/>
              </a:ext>
            </a:extLst>
          </p:cNvPr>
          <p:cNvSpPr txBox="1"/>
          <p:nvPr/>
        </p:nvSpPr>
        <p:spPr>
          <a:xfrm>
            <a:off x="5148064" y="4221088"/>
            <a:ext cx="1646605" cy="369332"/>
          </a:xfrm>
          <a:prstGeom prst="rect">
            <a:avLst/>
          </a:prstGeom>
          <a:noFill/>
        </p:spPr>
        <p:txBody>
          <a:bodyPr wrap="none" rtlCol="0">
            <a:spAutoFit/>
          </a:bodyPr>
          <a:lstStyle/>
          <a:p>
            <a:r>
              <a:rPr kumimoji="1" lang="en-US" altLang="ja-JP"/>
              <a:t>issue</a:t>
            </a:r>
            <a:r>
              <a:rPr kumimoji="1" lang="ja-JP" altLang="en-US"/>
              <a:t>を閉じる</a:t>
            </a:r>
          </a:p>
        </p:txBody>
      </p:sp>
      <p:cxnSp>
        <p:nvCxnSpPr>
          <p:cNvPr id="27" name="直線矢印コネクタ 26">
            <a:extLst>
              <a:ext uri="{FF2B5EF4-FFF2-40B4-BE49-F238E27FC236}">
                <a16:creationId xmlns:a16="http://schemas.microsoft.com/office/drawing/2014/main" id="{F3ECAB17-FB55-4430-ADC9-119800C2D8A3}"/>
              </a:ext>
            </a:extLst>
          </p:cNvPr>
          <p:cNvCxnSpPr>
            <a:stCxn id="22" idx="2"/>
          </p:cNvCxnSpPr>
          <p:nvPr/>
        </p:nvCxnSpPr>
        <p:spPr>
          <a:xfrm>
            <a:off x="2138467" y="5054107"/>
            <a:ext cx="57269" cy="67914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8C8EB02C-390C-4311-8737-4DC450C5DA50}"/>
              </a:ext>
            </a:extLst>
          </p:cNvPr>
          <p:cNvCxnSpPr>
            <a:stCxn id="24" idx="2"/>
          </p:cNvCxnSpPr>
          <p:nvPr/>
        </p:nvCxnSpPr>
        <p:spPr>
          <a:xfrm flipH="1">
            <a:off x="5292080" y="5126115"/>
            <a:ext cx="494407" cy="607141"/>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241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81B371A-2FBB-AFAE-F71F-E37B13970B76}"/>
              </a:ext>
            </a:extLst>
          </p:cNvPr>
          <p:cNvSpPr>
            <a:spLocks noGrp="1"/>
          </p:cNvSpPr>
          <p:nvPr>
            <p:ph type="body" sz="quarter" idx="10"/>
          </p:nvPr>
        </p:nvSpPr>
        <p:spPr/>
        <p:txBody>
          <a:bodyPr/>
          <a:lstStyle/>
          <a:p>
            <a:r>
              <a:rPr kumimoji="1" lang="ja-JP" altLang="en-US"/>
              <a:t>認証とは</a:t>
            </a:r>
          </a:p>
        </p:txBody>
      </p:sp>
      <p:pic>
        <p:nvPicPr>
          <p:cNvPr id="3" name="Picture 4" descr="笑う男性のイラスト（段階2）">
            <a:extLst>
              <a:ext uri="{FF2B5EF4-FFF2-40B4-BE49-F238E27FC236}">
                <a16:creationId xmlns:a16="http://schemas.microsoft.com/office/drawing/2014/main" id="{70CE1603-9C8D-751A-4A99-2BBE6EAB940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4277" y="3126321"/>
            <a:ext cx="672081" cy="9033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悪人のイラスト「黒いシルエット」">
            <a:extLst>
              <a:ext uri="{FF2B5EF4-FFF2-40B4-BE49-F238E27FC236}">
                <a16:creationId xmlns:a16="http://schemas.microsoft.com/office/drawing/2014/main" id="{F2516930-18E7-A472-DD80-E85A78559FA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74409" y="4326460"/>
            <a:ext cx="805282" cy="9558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4" descr="閉まったドアのイラスト">
            <a:extLst>
              <a:ext uri="{FF2B5EF4-FFF2-40B4-BE49-F238E27FC236}">
                <a16:creationId xmlns:a16="http://schemas.microsoft.com/office/drawing/2014/main" id="{F293CB43-3E3C-025D-4782-9EDDC3FED45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2080" y="3573016"/>
            <a:ext cx="687804" cy="10541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 descr="宝箱・宝物のイラスト">
            <a:extLst>
              <a:ext uri="{FF2B5EF4-FFF2-40B4-BE49-F238E27FC236}">
                <a16:creationId xmlns:a16="http://schemas.microsoft.com/office/drawing/2014/main" id="{4EA27450-0D8B-8427-415D-2ACBFDE9BA3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79884" y="3641152"/>
            <a:ext cx="940975" cy="903336"/>
          </a:xfrm>
          <a:prstGeom prst="rect">
            <a:avLst/>
          </a:prstGeom>
          <a:noFill/>
          <a:extLst>
            <a:ext uri="{909E8E84-426E-40DD-AFC4-6F175D3DCCD1}">
              <a14:hiddenFill xmlns:a14="http://schemas.microsoft.com/office/drawing/2010/main">
                <a:solidFill>
                  <a:srgbClr val="FFFFFF"/>
                </a:solidFill>
              </a14:hiddenFill>
            </a:ext>
          </a:extLst>
        </p:spPr>
      </p:pic>
      <p:sp>
        <p:nvSpPr>
          <p:cNvPr id="7" name="右矢印 6">
            <a:extLst>
              <a:ext uri="{FF2B5EF4-FFF2-40B4-BE49-F238E27FC236}">
                <a16:creationId xmlns:a16="http://schemas.microsoft.com/office/drawing/2014/main" id="{33E92B0F-0438-222C-CDFE-6E7F72710852}"/>
              </a:ext>
            </a:extLst>
          </p:cNvPr>
          <p:cNvSpPr/>
          <p:nvPr/>
        </p:nvSpPr>
        <p:spPr>
          <a:xfrm rot="1800000">
            <a:off x="4147585" y="3675811"/>
            <a:ext cx="1075413" cy="29367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右矢印 7">
            <a:extLst>
              <a:ext uri="{FF2B5EF4-FFF2-40B4-BE49-F238E27FC236}">
                <a16:creationId xmlns:a16="http://schemas.microsoft.com/office/drawing/2014/main" id="{61200071-CACD-0EC2-1D51-BCA3FEDDA2FF}"/>
              </a:ext>
            </a:extLst>
          </p:cNvPr>
          <p:cNvSpPr/>
          <p:nvPr/>
        </p:nvSpPr>
        <p:spPr>
          <a:xfrm rot="19800000">
            <a:off x="4147585" y="4482514"/>
            <a:ext cx="1075413" cy="293679"/>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十字形 8">
            <a:extLst>
              <a:ext uri="{FF2B5EF4-FFF2-40B4-BE49-F238E27FC236}">
                <a16:creationId xmlns:a16="http://schemas.microsoft.com/office/drawing/2014/main" id="{77D1ABD1-CAB6-8532-B7E7-21F8A9843BBF}"/>
              </a:ext>
            </a:extLst>
          </p:cNvPr>
          <p:cNvSpPr/>
          <p:nvPr/>
        </p:nvSpPr>
        <p:spPr>
          <a:xfrm rot="2700000">
            <a:off x="3390512" y="4430930"/>
            <a:ext cx="746884" cy="746884"/>
          </a:xfrm>
          <a:prstGeom prst="plus">
            <a:avLst>
              <a:gd name="adj" fmla="val 45153"/>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ドーナツ 9">
            <a:extLst>
              <a:ext uri="{FF2B5EF4-FFF2-40B4-BE49-F238E27FC236}">
                <a16:creationId xmlns:a16="http://schemas.microsoft.com/office/drawing/2014/main" id="{B7DD7F34-E096-EC59-6212-E867F08A7F38}"/>
              </a:ext>
            </a:extLst>
          </p:cNvPr>
          <p:cNvSpPr/>
          <p:nvPr/>
        </p:nvSpPr>
        <p:spPr>
          <a:xfrm>
            <a:off x="3434384" y="3296262"/>
            <a:ext cx="689780" cy="689780"/>
          </a:xfrm>
          <a:prstGeom prst="donut">
            <a:avLst>
              <a:gd name="adj" fmla="val 1120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テキスト ボックス 11">
            <a:extLst>
              <a:ext uri="{FF2B5EF4-FFF2-40B4-BE49-F238E27FC236}">
                <a16:creationId xmlns:a16="http://schemas.microsoft.com/office/drawing/2014/main" id="{B880BC2A-7A38-2D2C-1E55-A923D144E7E4}"/>
              </a:ext>
            </a:extLst>
          </p:cNvPr>
          <p:cNvSpPr txBox="1"/>
          <p:nvPr/>
        </p:nvSpPr>
        <p:spPr>
          <a:xfrm>
            <a:off x="258312" y="1104733"/>
            <a:ext cx="8084264" cy="523220"/>
          </a:xfrm>
          <a:prstGeom prst="rect">
            <a:avLst/>
          </a:prstGeom>
          <a:noFill/>
        </p:spPr>
        <p:txBody>
          <a:bodyPr wrap="none" rtlCol="0">
            <a:spAutoFit/>
          </a:bodyPr>
          <a:lstStyle/>
          <a:p>
            <a:r>
              <a:rPr lang="ja-JP" altLang="en-US" sz="2800"/>
              <a:t>ある行為を行うことができる権利を確認すること</a:t>
            </a:r>
            <a:endParaRPr kumimoji="1" lang="ja-JP" altLang="en-US" sz="2800"/>
          </a:p>
        </p:txBody>
      </p:sp>
      <p:sp>
        <p:nvSpPr>
          <p:cNvPr id="13" name="テキスト ボックス 12">
            <a:extLst>
              <a:ext uri="{FF2B5EF4-FFF2-40B4-BE49-F238E27FC236}">
                <a16:creationId xmlns:a16="http://schemas.microsoft.com/office/drawing/2014/main" id="{DD6AAC65-14B9-15C9-9167-2EE977C26FF6}"/>
              </a:ext>
            </a:extLst>
          </p:cNvPr>
          <p:cNvSpPr txBox="1"/>
          <p:nvPr/>
        </p:nvSpPr>
        <p:spPr>
          <a:xfrm>
            <a:off x="489144" y="1942796"/>
            <a:ext cx="7622600" cy="707886"/>
          </a:xfrm>
          <a:prstGeom prst="rect">
            <a:avLst/>
          </a:prstGeom>
          <a:noFill/>
        </p:spPr>
        <p:txBody>
          <a:bodyPr wrap="none" rtlCol="0">
            <a:spAutoFit/>
          </a:bodyPr>
          <a:lstStyle/>
          <a:p>
            <a:r>
              <a:rPr kumimoji="1" lang="ja-JP" altLang="en-US" sz="2000"/>
              <a:t>自分の家には、自分か、自分が許可した人だけ出入りして欲しい</a:t>
            </a:r>
            <a:endParaRPr kumimoji="1" lang="en-US" altLang="ja-JP" sz="2000" dirty="0"/>
          </a:p>
          <a:p>
            <a:r>
              <a:rPr lang="ja-JP" altLang="en-US" sz="2000"/>
              <a:t>不特定多数が出入りしては困る</a:t>
            </a:r>
            <a:endParaRPr kumimoji="1" lang="ja-JP" altLang="en-US" sz="2000"/>
          </a:p>
        </p:txBody>
      </p:sp>
      <p:pic>
        <p:nvPicPr>
          <p:cNvPr id="14" name="Picture 2" descr="鍵のイラスト">
            <a:extLst>
              <a:ext uri="{FF2B5EF4-FFF2-40B4-BE49-F238E27FC236}">
                <a16:creationId xmlns:a16="http://schemas.microsoft.com/office/drawing/2014/main" id="{D9F7762D-A609-EEA0-AAC8-93484DE4733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40263" y="3296262"/>
            <a:ext cx="672081" cy="672081"/>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48F900AD-AB14-D1D0-C527-979EBCA8C201}"/>
              </a:ext>
            </a:extLst>
          </p:cNvPr>
          <p:cNvSpPr txBox="1"/>
          <p:nvPr/>
        </p:nvSpPr>
        <p:spPr>
          <a:xfrm>
            <a:off x="395536" y="5525304"/>
            <a:ext cx="8186857" cy="830997"/>
          </a:xfrm>
          <a:prstGeom prst="rect">
            <a:avLst/>
          </a:prstGeom>
          <a:noFill/>
        </p:spPr>
        <p:txBody>
          <a:bodyPr wrap="none" rtlCol="0">
            <a:spAutoFit/>
          </a:bodyPr>
          <a:lstStyle/>
          <a:p>
            <a:r>
              <a:rPr kumimoji="1" lang="ja-JP" altLang="en-US" sz="2400"/>
              <a:t>鍵を持っている人だけ出入りを許可する</a:t>
            </a:r>
            <a:endParaRPr kumimoji="1" lang="en-US" altLang="ja-JP" sz="2400" dirty="0"/>
          </a:p>
          <a:p>
            <a:r>
              <a:rPr lang="ja-JP" altLang="en-US" sz="2400"/>
              <a:t>→鍵の所持によって「出入りの権利」を「認証」している</a:t>
            </a:r>
            <a:endParaRPr kumimoji="1" lang="ja-JP" altLang="en-US" sz="2400"/>
          </a:p>
        </p:txBody>
      </p:sp>
    </p:spTree>
    <p:extLst>
      <p:ext uri="{BB962C8B-B14F-4D97-AF65-F5344CB8AC3E}">
        <p14:creationId xmlns:p14="http://schemas.microsoft.com/office/powerpoint/2010/main" val="327453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BAF2369A-B194-0F1D-2100-554660E0D1D0}"/>
              </a:ext>
            </a:extLst>
          </p:cNvPr>
          <p:cNvPicPr>
            <a:picLocks noChangeAspect="1"/>
          </p:cNvPicPr>
          <p:nvPr/>
        </p:nvPicPr>
        <p:blipFill>
          <a:blip r:embed="rId2"/>
          <a:stretch>
            <a:fillRect/>
          </a:stretch>
        </p:blipFill>
        <p:spPr>
          <a:xfrm>
            <a:off x="1370431" y="2856491"/>
            <a:ext cx="3429479" cy="2810267"/>
          </a:xfrm>
          <a:prstGeom prst="rect">
            <a:avLst/>
          </a:prstGeom>
        </p:spPr>
      </p:pic>
      <p:sp>
        <p:nvSpPr>
          <p:cNvPr id="2" name="テキスト プレースホルダー 1">
            <a:extLst>
              <a:ext uri="{FF2B5EF4-FFF2-40B4-BE49-F238E27FC236}">
                <a16:creationId xmlns:a16="http://schemas.microsoft.com/office/drawing/2014/main" id="{D19AE161-FC2B-4DF1-8CC1-2E5FF220F66D}"/>
              </a:ext>
            </a:extLst>
          </p:cNvPr>
          <p:cNvSpPr>
            <a:spLocks noGrp="1"/>
          </p:cNvSpPr>
          <p:nvPr>
            <p:ph type="body" sz="quarter" idx="10"/>
          </p:nvPr>
        </p:nvSpPr>
        <p:spPr/>
        <p:txBody>
          <a:bodyPr/>
          <a:lstStyle/>
          <a:p>
            <a:r>
              <a:rPr lang="ja-JP" altLang="en-US"/>
              <a:t>課題</a:t>
            </a:r>
            <a:r>
              <a:rPr lang="en-US" altLang="ja-JP"/>
              <a:t>3 - Step 1</a:t>
            </a:r>
            <a:endParaRPr kumimoji="1" lang="ja-JP" altLang="en-US"/>
          </a:p>
        </p:txBody>
      </p:sp>
      <p:sp>
        <p:nvSpPr>
          <p:cNvPr id="3" name="テキスト ボックス 2">
            <a:extLst>
              <a:ext uri="{FF2B5EF4-FFF2-40B4-BE49-F238E27FC236}">
                <a16:creationId xmlns:a16="http://schemas.microsoft.com/office/drawing/2014/main" id="{005FDED7-9EE8-4025-BC59-666023DE8867}"/>
              </a:ext>
            </a:extLst>
          </p:cNvPr>
          <p:cNvSpPr txBox="1"/>
          <p:nvPr/>
        </p:nvSpPr>
        <p:spPr>
          <a:xfrm>
            <a:off x="683568" y="1196752"/>
            <a:ext cx="7197804" cy="461665"/>
          </a:xfrm>
          <a:prstGeom prst="rect">
            <a:avLst/>
          </a:prstGeom>
          <a:noFill/>
        </p:spPr>
        <p:txBody>
          <a:bodyPr wrap="none" rtlCol="0">
            <a:spAutoFit/>
          </a:bodyPr>
          <a:lstStyle/>
          <a:p>
            <a:r>
              <a:rPr kumimoji="1" lang="en-US" altLang="ja-JP" sz="2400" dirty="0"/>
              <a:t>GitHub</a:t>
            </a:r>
            <a:r>
              <a:rPr kumimoji="1" lang="ja-JP" altLang="en-US" sz="2400" dirty="0"/>
              <a:t>で</a:t>
            </a:r>
            <a:r>
              <a:rPr kumimoji="1" lang="en-US" altLang="ja-JP" sz="2400" dirty="0" err="1"/>
              <a:t>github</a:t>
            </a:r>
            <a:r>
              <a:rPr kumimoji="1" lang="en-US" altLang="ja-JP" sz="2400" dirty="0"/>
              <a:t>-test</a:t>
            </a:r>
            <a:r>
              <a:rPr kumimoji="1" lang="ja-JP" altLang="en-US" sz="2400" dirty="0"/>
              <a:t>リポジトリのページに移動する</a:t>
            </a:r>
          </a:p>
        </p:txBody>
      </p:sp>
      <p:sp>
        <p:nvSpPr>
          <p:cNvPr id="6" name="四角形: 角を丸くする 5">
            <a:extLst>
              <a:ext uri="{FF2B5EF4-FFF2-40B4-BE49-F238E27FC236}">
                <a16:creationId xmlns:a16="http://schemas.microsoft.com/office/drawing/2014/main" id="{7B2F2A20-9F83-4ACF-87FE-2A5DF697C6C7}"/>
              </a:ext>
            </a:extLst>
          </p:cNvPr>
          <p:cNvSpPr/>
          <p:nvPr/>
        </p:nvSpPr>
        <p:spPr>
          <a:xfrm>
            <a:off x="1416183" y="4835190"/>
            <a:ext cx="2088232"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AA2C6F4D-64EB-4ED2-8AC8-63C817149CE7}"/>
              </a:ext>
            </a:extLst>
          </p:cNvPr>
          <p:cNvSpPr/>
          <p:nvPr/>
        </p:nvSpPr>
        <p:spPr>
          <a:xfrm>
            <a:off x="1753052" y="2788795"/>
            <a:ext cx="648072" cy="64807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2B316C5-66A8-4393-A0A2-A3F214A21B17}"/>
              </a:ext>
            </a:extLst>
          </p:cNvPr>
          <p:cNvSpPr txBox="1"/>
          <p:nvPr/>
        </p:nvSpPr>
        <p:spPr>
          <a:xfrm>
            <a:off x="683568" y="2060848"/>
            <a:ext cx="2954655" cy="369332"/>
          </a:xfrm>
          <a:prstGeom prst="rect">
            <a:avLst/>
          </a:prstGeom>
          <a:noFill/>
        </p:spPr>
        <p:txBody>
          <a:bodyPr wrap="none" rtlCol="0">
            <a:spAutoFit/>
          </a:bodyPr>
          <a:lstStyle/>
          <a:p>
            <a:r>
              <a:rPr kumimoji="1" lang="ja-JP" altLang="en-US"/>
              <a:t>ここを押すとホーム画面へ</a:t>
            </a:r>
          </a:p>
        </p:txBody>
      </p:sp>
      <p:cxnSp>
        <p:nvCxnSpPr>
          <p:cNvPr id="10" name="コネクタ: カギ線 9">
            <a:extLst>
              <a:ext uri="{FF2B5EF4-FFF2-40B4-BE49-F238E27FC236}">
                <a16:creationId xmlns:a16="http://schemas.microsoft.com/office/drawing/2014/main" id="{22AD0FBD-E675-401A-A35D-96FF2E81D2D0}"/>
              </a:ext>
            </a:extLst>
          </p:cNvPr>
          <p:cNvCxnSpPr>
            <a:stCxn id="8" idx="1"/>
            <a:endCxn id="7" idx="1"/>
          </p:cNvCxnSpPr>
          <p:nvPr/>
        </p:nvCxnSpPr>
        <p:spPr>
          <a:xfrm rot="10800000" flipH="1" flipV="1">
            <a:off x="683568" y="2245513"/>
            <a:ext cx="1069484" cy="867317"/>
          </a:xfrm>
          <a:prstGeom prst="bentConnector3">
            <a:avLst>
              <a:gd name="adj1" fmla="val -21375"/>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D7B01BE6-A5EB-4FF8-AA65-A4B239D55185}"/>
              </a:ext>
            </a:extLst>
          </p:cNvPr>
          <p:cNvSpPr txBox="1"/>
          <p:nvPr/>
        </p:nvSpPr>
        <p:spPr>
          <a:xfrm>
            <a:off x="1115616" y="6021288"/>
            <a:ext cx="3647152" cy="369332"/>
          </a:xfrm>
          <a:prstGeom prst="rect">
            <a:avLst/>
          </a:prstGeom>
          <a:noFill/>
        </p:spPr>
        <p:txBody>
          <a:bodyPr wrap="none" rtlCol="0">
            <a:spAutoFit/>
          </a:bodyPr>
          <a:lstStyle/>
          <a:p>
            <a:r>
              <a:rPr lang="ja-JP" altLang="en-US"/>
              <a:t>ここから目的のリポジトリを選ぶ</a:t>
            </a:r>
            <a:endParaRPr kumimoji="1" lang="ja-JP" altLang="en-US"/>
          </a:p>
        </p:txBody>
      </p:sp>
      <p:cxnSp>
        <p:nvCxnSpPr>
          <p:cNvPr id="13" name="コネクタ: カギ線 12">
            <a:extLst>
              <a:ext uri="{FF2B5EF4-FFF2-40B4-BE49-F238E27FC236}">
                <a16:creationId xmlns:a16="http://schemas.microsoft.com/office/drawing/2014/main" id="{6ACC7C7A-8D1C-4350-B7EB-2441BAC8BF72}"/>
              </a:ext>
            </a:extLst>
          </p:cNvPr>
          <p:cNvCxnSpPr>
            <a:stCxn id="11" idx="1"/>
            <a:endCxn id="6" idx="1"/>
          </p:cNvCxnSpPr>
          <p:nvPr/>
        </p:nvCxnSpPr>
        <p:spPr>
          <a:xfrm rot="10800000" flipH="1">
            <a:off x="1115615" y="5015210"/>
            <a:ext cx="300567" cy="1190744"/>
          </a:xfrm>
          <a:prstGeom prst="bentConnector3">
            <a:avLst>
              <a:gd name="adj1" fmla="val -76056"/>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61624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2A632727-31A4-76B1-8B6D-449122F63950}"/>
              </a:ext>
            </a:extLst>
          </p:cNvPr>
          <p:cNvPicPr>
            <a:picLocks noChangeAspect="1"/>
          </p:cNvPicPr>
          <p:nvPr/>
        </p:nvPicPr>
        <p:blipFill>
          <a:blip r:embed="rId2"/>
          <a:stretch>
            <a:fillRect/>
          </a:stretch>
        </p:blipFill>
        <p:spPr>
          <a:xfrm>
            <a:off x="275063" y="1749407"/>
            <a:ext cx="7620000" cy="3752934"/>
          </a:xfrm>
          <a:prstGeom prst="rect">
            <a:avLst/>
          </a:prstGeom>
        </p:spPr>
      </p:pic>
      <p:sp>
        <p:nvSpPr>
          <p:cNvPr id="2" name="テキスト プレースホルダー 1">
            <a:extLst>
              <a:ext uri="{FF2B5EF4-FFF2-40B4-BE49-F238E27FC236}">
                <a16:creationId xmlns:a16="http://schemas.microsoft.com/office/drawing/2014/main" id="{56ED3DC6-6AEC-4864-A22F-B49F11816418}"/>
              </a:ext>
            </a:extLst>
          </p:cNvPr>
          <p:cNvSpPr>
            <a:spLocks noGrp="1"/>
          </p:cNvSpPr>
          <p:nvPr>
            <p:ph type="body" sz="quarter" idx="10"/>
          </p:nvPr>
        </p:nvSpPr>
        <p:spPr/>
        <p:txBody>
          <a:bodyPr/>
          <a:lstStyle/>
          <a:p>
            <a:r>
              <a:rPr lang="ja-JP" altLang="en-US"/>
              <a:t>課題</a:t>
            </a:r>
            <a:r>
              <a:rPr lang="en-US" altLang="ja-JP"/>
              <a:t>3 - Step 1</a:t>
            </a:r>
            <a:endParaRPr kumimoji="1" lang="ja-JP" altLang="en-US"/>
          </a:p>
        </p:txBody>
      </p:sp>
      <p:sp>
        <p:nvSpPr>
          <p:cNvPr id="5" name="四角形: 角を丸くする 4">
            <a:extLst>
              <a:ext uri="{FF2B5EF4-FFF2-40B4-BE49-F238E27FC236}">
                <a16:creationId xmlns:a16="http://schemas.microsoft.com/office/drawing/2014/main" id="{4C9C5D6F-B6F7-4088-AF11-5218701F62FD}"/>
              </a:ext>
            </a:extLst>
          </p:cNvPr>
          <p:cNvSpPr/>
          <p:nvPr/>
        </p:nvSpPr>
        <p:spPr>
          <a:xfrm>
            <a:off x="761110" y="2096553"/>
            <a:ext cx="606773" cy="28980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7C95857B-AFA0-4E2A-9D8F-81EBC33904A7}"/>
              </a:ext>
            </a:extLst>
          </p:cNvPr>
          <p:cNvSpPr/>
          <p:nvPr/>
        </p:nvSpPr>
        <p:spPr>
          <a:xfrm>
            <a:off x="7160923" y="2505307"/>
            <a:ext cx="763877" cy="3661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6150C3D-C106-45BB-8915-CF7A7B55B343}"/>
              </a:ext>
            </a:extLst>
          </p:cNvPr>
          <p:cNvSpPr txBox="1"/>
          <p:nvPr/>
        </p:nvSpPr>
        <p:spPr>
          <a:xfrm>
            <a:off x="611560" y="1052736"/>
            <a:ext cx="3536546" cy="461665"/>
          </a:xfrm>
          <a:prstGeom prst="rect">
            <a:avLst/>
          </a:prstGeom>
          <a:noFill/>
        </p:spPr>
        <p:txBody>
          <a:bodyPr wrap="none" rtlCol="0">
            <a:spAutoFit/>
          </a:bodyPr>
          <a:lstStyle/>
          <a:p>
            <a:r>
              <a:rPr kumimoji="1" lang="en-US" altLang="ja-JP" sz="2400"/>
              <a:t>Issues</a:t>
            </a:r>
            <a:r>
              <a:rPr kumimoji="1" lang="ja-JP" altLang="en-US" sz="2400"/>
              <a:t>タブを選んでから</a:t>
            </a:r>
          </a:p>
        </p:txBody>
      </p:sp>
      <p:cxnSp>
        <p:nvCxnSpPr>
          <p:cNvPr id="9" name="コネクタ: カギ線 8">
            <a:extLst>
              <a:ext uri="{FF2B5EF4-FFF2-40B4-BE49-F238E27FC236}">
                <a16:creationId xmlns:a16="http://schemas.microsoft.com/office/drawing/2014/main" id="{6FF64239-940E-472F-B669-5EDCA448834E}"/>
              </a:ext>
            </a:extLst>
          </p:cNvPr>
          <p:cNvCxnSpPr>
            <a:cxnSpLocks/>
            <a:stCxn id="7" idx="1"/>
            <a:endCxn id="5" idx="1"/>
          </p:cNvCxnSpPr>
          <p:nvPr/>
        </p:nvCxnSpPr>
        <p:spPr>
          <a:xfrm rot="10800000" flipH="1" flipV="1">
            <a:off x="611560" y="1283569"/>
            <a:ext cx="149550" cy="957888"/>
          </a:xfrm>
          <a:prstGeom prst="bentConnector3">
            <a:avLst>
              <a:gd name="adj1" fmla="val -152859"/>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0C27089B-D34B-4829-94D3-79D9DD73DED8}"/>
              </a:ext>
            </a:extLst>
          </p:cNvPr>
          <p:cNvSpPr txBox="1"/>
          <p:nvPr/>
        </p:nvSpPr>
        <p:spPr>
          <a:xfrm>
            <a:off x="2675590" y="5641279"/>
            <a:ext cx="3469219" cy="461665"/>
          </a:xfrm>
          <a:prstGeom prst="rect">
            <a:avLst/>
          </a:prstGeom>
          <a:noFill/>
        </p:spPr>
        <p:txBody>
          <a:bodyPr wrap="none" rtlCol="0">
            <a:spAutoFit/>
          </a:bodyPr>
          <a:lstStyle/>
          <a:p>
            <a:r>
              <a:rPr kumimoji="1" lang="en-US" altLang="ja-JP" sz="2400" dirty="0"/>
              <a:t>New Issue</a:t>
            </a:r>
            <a:r>
              <a:rPr kumimoji="1" lang="ja-JP" altLang="en-US" sz="2400" dirty="0"/>
              <a:t>ボタンを押す</a:t>
            </a:r>
          </a:p>
        </p:txBody>
      </p:sp>
      <p:cxnSp>
        <p:nvCxnSpPr>
          <p:cNvPr id="13" name="コネクタ: カギ線 12">
            <a:extLst>
              <a:ext uri="{FF2B5EF4-FFF2-40B4-BE49-F238E27FC236}">
                <a16:creationId xmlns:a16="http://schemas.microsoft.com/office/drawing/2014/main" id="{CB56F455-2288-4275-B43E-F38ED43C4762}"/>
              </a:ext>
            </a:extLst>
          </p:cNvPr>
          <p:cNvCxnSpPr>
            <a:cxnSpLocks/>
            <a:stCxn id="11" idx="3"/>
            <a:endCxn id="6" idx="2"/>
          </p:cNvCxnSpPr>
          <p:nvPr/>
        </p:nvCxnSpPr>
        <p:spPr>
          <a:xfrm flipV="1">
            <a:off x="6144809" y="2871439"/>
            <a:ext cx="1398053" cy="3000673"/>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97829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E534F7DC-AEF8-BD7F-FF47-219654AD1690}"/>
              </a:ext>
            </a:extLst>
          </p:cNvPr>
          <p:cNvPicPr>
            <a:picLocks noChangeAspect="1"/>
          </p:cNvPicPr>
          <p:nvPr/>
        </p:nvPicPr>
        <p:blipFill>
          <a:blip r:embed="rId2"/>
          <a:stretch>
            <a:fillRect/>
          </a:stretch>
        </p:blipFill>
        <p:spPr>
          <a:xfrm>
            <a:off x="333555" y="1150343"/>
            <a:ext cx="7772400" cy="4112380"/>
          </a:xfrm>
          <a:prstGeom prst="rect">
            <a:avLst/>
          </a:prstGeom>
        </p:spPr>
      </p:pic>
      <p:sp>
        <p:nvSpPr>
          <p:cNvPr id="2" name="テキスト プレースホルダー 1">
            <a:extLst>
              <a:ext uri="{FF2B5EF4-FFF2-40B4-BE49-F238E27FC236}">
                <a16:creationId xmlns:a16="http://schemas.microsoft.com/office/drawing/2014/main" id="{09828FC8-B206-41C7-8478-E85D14734EA7}"/>
              </a:ext>
            </a:extLst>
          </p:cNvPr>
          <p:cNvSpPr>
            <a:spLocks noGrp="1"/>
          </p:cNvSpPr>
          <p:nvPr>
            <p:ph type="body" sz="quarter" idx="10"/>
          </p:nvPr>
        </p:nvSpPr>
        <p:spPr/>
        <p:txBody>
          <a:bodyPr/>
          <a:lstStyle/>
          <a:p>
            <a:r>
              <a:rPr lang="ja-JP" altLang="en-US"/>
              <a:t>課題</a:t>
            </a:r>
            <a:r>
              <a:rPr lang="en-US" altLang="ja-JP"/>
              <a:t>3 - Step 1</a:t>
            </a:r>
            <a:endParaRPr kumimoji="1" lang="ja-JP" altLang="en-US"/>
          </a:p>
        </p:txBody>
      </p:sp>
      <p:sp>
        <p:nvSpPr>
          <p:cNvPr id="5" name="四角形: 角を丸くする 4">
            <a:extLst>
              <a:ext uri="{FF2B5EF4-FFF2-40B4-BE49-F238E27FC236}">
                <a16:creationId xmlns:a16="http://schemas.microsoft.com/office/drawing/2014/main" id="{D53A14D2-3B13-435E-BF57-3651C2B0129F}"/>
              </a:ext>
            </a:extLst>
          </p:cNvPr>
          <p:cNvSpPr/>
          <p:nvPr/>
        </p:nvSpPr>
        <p:spPr>
          <a:xfrm>
            <a:off x="611560" y="1570976"/>
            <a:ext cx="5760640"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BE800F58-67D3-4043-A7A7-D17298FFF5C6}"/>
              </a:ext>
            </a:extLst>
          </p:cNvPr>
          <p:cNvSpPr/>
          <p:nvPr/>
        </p:nvSpPr>
        <p:spPr>
          <a:xfrm>
            <a:off x="683568" y="2413453"/>
            <a:ext cx="5411235" cy="2357330"/>
          </a:xfrm>
          <a:prstGeom prst="roundRect">
            <a:avLst>
              <a:gd name="adj" fmla="val 4966"/>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48DA2BD2-671B-4EB5-A66F-920330296E6A}"/>
              </a:ext>
            </a:extLst>
          </p:cNvPr>
          <p:cNvSpPr/>
          <p:nvPr/>
        </p:nvSpPr>
        <p:spPr>
          <a:xfrm>
            <a:off x="6372200" y="1960811"/>
            <a:ext cx="888194" cy="35204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5DDD30CC-0DAB-467D-BDCB-2A341B91DD78}"/>
              </a:ext>
            </a:extLst>
          </p:cNvPr>
          <p:cNvSpPr/>
          <p:nvPr/>
        </p:nvSpPr>
        <p:spPr>
          <a:xfrm>
            <a:off x="5482735" y="4998993"/>
            <a:ext cx="727234" cy="26373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548F8495-83C8-40A5-93DC-0448F016D4F8}"/>
              </a:ext>
            </a:extLst>
          </p:cNvPr>
          <p:cNvSpPr/>
          <p:nvPr/>
        </p:nvSpPr>
        <p:spPr>
          <a:xfrm>
            <a:off x="117531" y="1495706"/>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10" name="楕円 9">
            <a:extLst>
              <a:ext uri="{FF2B5EF4-FFF2-40B4-BE49-F238E27FC236}">
                <a16:creationId xmlns:a16="http://schemas.microsoft.com/office/drawing/2014/main" id="{419AE1D2-8335-497F-AF8E-CD63621FEA89}"/>
              </a:ext>
            </a:extLst>
          </p:cNvPr>
          <p:cNvSpPr/>
          <p:nvPr/>
        </p:nvSpPr>
        <p:spPr>
          <a:xfrm>
            <a:off x="93433" y="2266503"/>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2</a:t>
            </a:r>
            <a:endParaRPr kumimoji="1" lang="ja-JP" altLang="en-US"/>
          </a:p>
        </p:txBody>
      </p:sp>
      <p:sp>
        <p:nvSpPr>
          <p:cNvPr id="11" name="楕円 10">
            <a:extLst>
              <a:ext uri="{FF2B5EF4-FFF2-40B4-BE49-F238E27FC236}">
                <a16:creationId xmlns:a16="http://schemas.microsoft.com/office/drawing/2014/main" id="{A26E3D83-8D4E-4445-A80A-E2A77C3B48CB}"/>
              </a:ext>
            </a:extLst>
          </p:cNvPr>
          <p:cNvSpPr/>
          <p:nvPr/>
        </p:nvSpPr>
        <p:spPr>
          <a:xfrm>
            <a:off x="7339342" y="1920007"/>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3</a:t>
            </a:r>
            <a:endParaRPr kumimoji="1" lang="ja-JP" altLang="en-US"/>
          </a:p>
        </p:txBody>
      </p:sp>
      <p:sp>
        <p:nvSpPr>
          <p:cNvPr id="14" name="楕円 13">
            <a:extLst>
              <a:ext uri="{FF2B5EF4-FFF2-40B4-BE49-F238E27FC236}">
                <a16:creationId xmlns:a16="http://schemas.microsoft.com/office/drawing/2014/main" id="{AD39B841-3D75-40F4-AB25-43DE8653D15E}"/>
              </a:ext>
            </a:extLst>
          </p:cNvPr>
          <p:cNvSpPr/>
          <p:nvPr/>
        </p:nvSpPr>
        <p:spPr>
          <a:xfrm>
            <a:off x="6315127" y="4882087"/>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15" name="テキスト ボックス 14">
            <a:extLst>
              <a:ext uri="{FF2B5EF4-FFF2-40B4-BE49-F238E27FC236}">
                <a16:creationId xmlns:a16="http://schemas.microsoft.com/office/drawing/2014/main" id="{350A5A6E-0EDB-4D74-B098-502C5B83B916}"/>
              </a:ext>
            </a:extLst>
          </p:cNvPr>
          <p:cNvSpPr txBox="1"/>
          <p:nvPr/>
        </p:nvSpPr>
        <p:spPr>
          <a:xfrm>
            <a:off x="683568" y="5301208"/>
            <a:ext cx="3839513" cy="1200329"/>
          </a:xfrm>
          <a:prstGeom prst="rect">
            <a:avLst/>
          </a:prstGeom>
          <a:noFill/>
        </p:spPr>
        <p:txBody>
          <a:bodyPr wrap="none" rtlCol="0">
            <a:spAutoFit/>
          </a:bodyPr>
          <a:lstStyle/>
          <a:p>
            <a:pPr marL="342900" indent="-342900">
              <a:buAutoNum type="arabicPeriod"/>
            </a:pPr>
            <a:r>
              <a:rPr kumimoji="1" lang="ja-JP" altLang="en-US"/>
              <a:t>タイトル「</a:t>
            </a:r>
            <a:r>
              <a:rPr lang="en-US" altLang="ja-JP" dirty="0"/>
              <a:t>README</a:t>
            </a:r>
            <a:r>
              <a:rPr lang="ja-JP" altLang="en-US"/>
              <a:t>を修正」</a:t>
            </a:r>
            <a:endParaRPr lang="en-US" altLang="ja-JP" dirty="0"/>
          </a:p>
          <a:p>
            <a:pPr marL="342900" indent="-342900">
              <a:buAutoNum type="arabicPeriod"/>
            </a:pPr>
            <a:r>
              <a:rPr kumimoji="1" lang="ja-JP" altLang="en-US"/>
              <a:t>内容「内容を追加」</a:t>
            </a:r>
            <a:endParaRPr kumimoji="1" lang="en-US" altLang="ja-JP" dirty="0"/>
          </a:p>
          <a:p>
            <a:pPr marL="342900" indent="-342900">
              <a:buAutoNum type="arabicPeriod"/>
            </a:pPr>
            <a:r>
              <a:rPr kumimoji="1" lang="ja-JP" altLang="en-US"/>
              <a:t>ラベ</a:t>
            </a:r>
            <a:r>
              <a:rPr lang="ja-JP" altLang="en-US"/>
              <a:t>ル「</a:t>
            </a:r>
            <a:r>
              <a:rPr lang="en-US" altLang="ja-JP" dirty="0"/>
              <a:t>enhancement</a:t>
            </a:r>
            <a:r>
              <a:rPr lang="ja-JP" altLang="en-US"/>
              <a:t>」を付与</a:t>
            </a:r>
            <a:endParaRPr lang="en-US" altLang="ja-JP" dirty="0"/>
          </a:p>
          <a:p>
            <a:pPr marL="342900" indent="-342900">
              <a:buAutoNum type="arabicPeriod"/>
            </a:pPr>
            <a:r>
              <a:rPr lang="ja-JP" altLang="en-US"/>
              <a:t>「</a:t>
            </a:r>
            <a:r>
              <a:rPr lang="en-US" altLang="ja-JP" dirty="0"/>
              <a:t>Create</a:t>
            </a:r>
            <a:r>
              <a:rPr lang="ja-JP" altLang="en-US"/>
              <a:t>」ボタンで</a:t>
            </a:r>
            <a:r>
              <a:rPr lang="en-US" altLang="ja-JP" dirty="0"/>
              <a:t>issue</a:t>
            </a:r>
            <a:r>
              <a:rPr lang="ja-JP" altLang="en-US"/>
              <a:t>を開く</a:t>
            </a:r>
            <a:endParaRPr kumimoji="1" lang="ja-JP" altLang="en-US"/>
          </a:p>
        </p:txBody>
      </p:sp>
    </p:spTree>
    <p:extLst>
      <p:ext uri="{BB962C8B-B14F-4D97-AF65-F5344CB8AC3E}">
        <p14:creationId xmlns:p14="http://schemas.microsoft.com/office/powerpoint/2010/main" val="37500322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F85F845-D73A-478C-A734-711B1FE83F70}"/>
              </a:ext>
            </a:extLst>
          </p:cNvPr>
          <p:cNvSpPr>
            <a:spLocks noGrp="1"/>
          </p:cNvSpPr>
          <p:nvPr>
            <p:ph type="body" sz="quarter" idx="10"/>
          </p:nvPr>
        </p:nvSpPr>
        <p:spPr/>
        <p:txBody>
          <a:bodyPr/>
          <a:lstStyle/>
          <a:p>
            <a:r>
              <a:rPr lang="ja-JP" altLang="en-US"/>
              <a:t>課題</a:t>
            </a:r>
            <a:r>
              <a:rPr lang="en-US" altLang="ja-JP"/>
              <a:t>3 - Step 2</a:t>
            </a:r>
            <a:endParaRPr kumimoji="1" lang="ja-JP" altLang="en-US"/>
          </a:p>
        </p:txBody>
      </p:sp>
      <p:sp>
        <p:nvSpPr>
          <p:cNvPr id="4" name="テキスト ボックス 3">
            <a:extLst>
              <a:ext uri="{FF2B5EF4-FFF2-40B4-BE49-F238E27FC236}">
                <a16:creationId xmlns:a16="http://schemas.microsoft.com/office/drawing/2014/main" id="{33CFF985-E9EC-4E6D-93DE-A680126CC005}"/>
              </a:ext>
            </a:extLst>
          </p:cNvPr>
          <p:cNvSpPr txBox="1"/>
          <p:nvPr/>
        </p:nvSpPr>
        <p:spPr>
          <a:xfrm>
            <a:off x="539552" y="1916832"/>
            <a:ext cx="5832648" cy="1569660"/>
          </a:xfrm>
          <a:prstGeom prst="rect">
            <a:avLst/>
          </a:prstGeom>
          <a:noFill/>
          <a:ln>
            <a:solidFill>
              <a:schemeClr val="tx1"/>
            </a:solidFill>
          </a:ln>
        </p:spPr>
        <p:txBody>
          <a:bodyPr wrap="square">
            <a:spAutoFit/>
          </a:bodyPr>
          <a:lstStyle/>
          <a:p>
            <a:r>
              <a:rPr lang="en-US" altLang="ja-JP" sz="2400" dirty="0">
                <a:latin typeface="Consolas" panose="020B0609020204030204" pitchFamily="49" charset="0"/>
              </a:rPr>
              <a:t>cd</a:t>
            </a:r>
          </a:p>
          <a:p>
            <a:r>
              <a:rPr lang="en-US" altLang="ja-JP" sz="2400" dirty="0">
                <a:latin typeface="Consolas" panose="020B0609020204030204" pitchFamily="49" charset="0"/>
              </a:rPr>
              <a:t>cd github</a:t>
            </a:r>
          </a:p>
          <a:p>
            <a:r>
              <a:rPr lang="en-US" altLang="ja-JP" sz="2400" dirty="0">
                <a:latin typeface="Consolas" panose="020B0609020204030204" pitchFamily="49" charset="0"/>
              </a:rPr>
              <a:t>cd </a:t>
            </a:r>
            <a:r>
              <a:rPr lang="en-US" altLang="ja-JP" sz="2400" dirty="0" err="1">
                <a:latin typeface="Consolas" panose="020B0609020204030204" pitchFamily="49" charset="0"/>
              </a:rPr>
              <a:t>github</a:t>
            </a:r>
            <a:r>
              <a:rPr lang="en-US" altLang="ja-JP" sz="2400" dirty="0">
                <a:latin typeface="Consolas" panose="020B0609020204030204" pitchFamily="49" charset="0"/>
              </a:rPr>
              <a:t>-test</a:t>
            </a:r>
          </a:p>
          <a:p>
            <a:r>
              <a:rPr lang="en-US" altLang="ja-JP" sz="2400" dirty="0">
                <a:latin typeface="Consolas" panose="020B0609020204030204" pitchFamily="49" charset="0"/>
              </a:rPr>
              <a:t>git switch -c feat/1/README</a:t>
            </a:r>
          </a:p>
        </p:txBody>
      </p:sp>
      <p:sp>
        <p:nvSpPr>
          <p:cNvPr id="5" name="テキスト ボックス 4">
            <a:extLst>
              <a:ext uri="{FF2B5EF4-FFF2-40B4-BE49-F238E27FC236}">
                <a16:creationId xmlns:a16="http://schemas.microsoft.com/office/drawing/2014/main" id="{C657F5DF-CB9A-4CD6-817C-B7C2249F5CAF}"/>
              </a:ext>
            </a:extLst>
          </p:cNvPr>
          <p:cNvSpPr txBox="1"/>
          <p:nvPr/>
        </p:nvSpPr>
        <p:spPr>
          <a:xfrm>
            <a:off x="323528" y="1268760"/>
            <a:ext cx="2390398" cy="369332"/>
          </a:xfrm>
          <a:prstGeom prst="rect">
            <a:avLst/>
          </a:prstGeom>
          <a:noFill/>
        </p:spPr>
        <p:txBody>
          <a:bodyPr wrap="none" rtlCol="0">
            <a:spAutoFit/>
          </a:bodyPr>
          <a:lstStyle/>
          <a:p>
            <a:r>
              <a:rPr kumimoji="1" lang="en-US" altLang="ja-JP"/>
              <a:t>GitBash</a:t>
            </a:r>
            <a:r>
              <a:rPr kumimoji="1" lang="ja-JP" altLang="en-US"/>
              <a:t>で以下を実行</a:t>
            </a:r>
          </a:p>
        </p:txBody>
      </p:sp>
      <p:sp>
        <p:nvSpPr>
          <p:cNvPr id="6" name="楕円 5">
            <a:extLst>
              <a:ext uri="{FF2B5EF4-FFF2-40B4-BE49-F238E27FC236}">
                <a16:creationId xmlns:a16="http://schemas.microsoft.com/office/drawing/2014/main" id="{3DC4F15F-A64B-4958-A828-53E9FC6B3FD7}"/>
              </a:ext>
            </a:extLst>
          </p:cNvPr>
          <p:cNvSpPr/>
          <p:nvPr/>
        </p:nvSpPr>
        <p:spPr>
          <a:xfrm>
            <a:off x="1109427" y="4509120"/>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4">
            <a:extLst>
              <a:ext uri="{FF2B5EF4-FFF2-40B4-BE49-F238E27FC236}">
                <a16:creationId xmlns:a16="http://schemas.microsoft.com/office/drawing/2014/main" id="{9DEB3266-8E20-4801-97E7-85B41941057B}"/>
              </a:ext>
            </a:extLst>
          </p:cNvPr>
          <p:cNvSpPr/>
          <p:nvPr/>
        </p:nvSpPr>
        <p:spPr>
          <a:xfrm>
            <a:off x="2627784" y="4509120"/>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1EFB149D-C299-4048-AB93-7AEB45635426}"/>
              </a:ext>
            </a:extLst>
          </p:cNvPr>
          <p:cNvCxnSpPr>
            <a:cxnSpLocks/>
            <a:stCxn id="6" idx="6"/>
            <a:endCxn id="7" idx="2"/>
          </p:cNvCxnSpPr>
          <p:nvPr/>
        </p:nvCxnSpPr>
        <p:spPr>
          <a:xfrm>
            <a:off x="1541475" y="4725144"/>
            <a:ext cx="1086309"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四角形: 1 つの角を切り取り 1 つの角を丸める 15">
            <a:extLst>
              <a:ext uri="{FF2B5EF4-FFF2-40B4-BE49-F238E27FC236}">
                <a16:creationId xmlns:a16="http://schemas.microsoft.com/office/drawing/2014/main" id="{ED78AFEB-389A-4B80-9D38-EA68A8EAC2FA}"/>
              </a:ext>
            </a:extLst>
          </p:cNvPr>
          <p:cNvSpPr/>
          <p:nvPr/>
        </p:nvSpPr>
        <p:spPr>
          <a:xfrm>
            <a:off x="2376996" y="3645024"/>
            <a:ext cx="936104"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main</a:t>
            </a:r>
            <a:endParaRPr kumimoji="1" lang="ja-JP" altLang="en-US">
              <a:solidFill>
                <a:sysClr val="windowText" lastClr="000000"/>
              </a:solidFill>
              <a:latin typeface="Consolas" panose="020B0609020204030204" pitchFamily="49" charset="0"/>
            </a:endParaRPr>
          </a:p>
        </p:txBody>
      </p:sp>
      <p:cxnSp>
        <p:nvCxnSpPr>
          <p:cNvPr id="17" name="直線矢印コネクタ 16">
            <a:extLst>
              <a:ext uri="{FF2B5EF4-FFF2-40B4-BE49-F238E27FC236}">
                <a16:creationId xmlns:a16="http://schemas.microsoft.com/office/drawing/2014/main" id="{C320B0E8-DF3C-485F-945E-16FDE816DC11}"/>
              </a:ext>
            </a:extLst>
          </p:cNvPr>
          <p:cNvCxnSpPr>
            <a:cxnSpLocks/>
            <a:stCxn id="16" idx="1"/>
            <a:endCxn id="7" idx="0"/>
          </p:cNvCxnSpPr>
          <p:nvPr/>
        </p:nvCxnSpPr>
        <p:spPr>
          <a:xfrm flipH="1">
            <a:off x="2843808" y="4005064"/>
            <a:ext cx="1240"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四角形: 1 つの角を切り取り 1 つの角を丸める 19">
            <a:extLst>
              <a:ext uri="{FF2B5EF4-FFF2-40B4-BE49-F238E27FC236}">
                <a16:creationId xmlns:a16="http://schemas.microsoft.com/office/drawing/2014/main" id="{0B128C67-3F20-45C3-94F1-75BEA9908ABA}"/>
              </a:ext>
            </a:extLst>
          </p:cNvPr>
          <p:cNvSpPr/>
          <p:nvPr/>
        </p:nvSpPr>
        <p:spPr>
          <a:xfrm>
            <a:off x="1691680" y="5373216"/>
            <a:ext cx="2304256"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feat/1/README</a:t>
            </a:r>
            <a:endParaRPr kumimoji="1" lang="ja-JP" altLang="en-US">
              <a:solidFill>
                <a:sysClr val="windowText" lastClr="000000"/>
              </a:solidFill>
              <a:latin typeface="Consolas" panose="020B0609020204030204" pitchFamily="49" charset="0"/>
            </a:endParaRPr>
          </a:p>
        </p:txBody>
      </p:sp>
      <p:cxnSp>
        <p:nvCxnSpPr>
          <p:cNvPr id="22" name="直線矢印コネクタ 21">
            <a:extLst>
              <a:ext uri="{FF2B5EF4-FFF2-40B4-BE49-F238E27FC236}">
                <a16:creationId xmlns:a16="http://schemas.microsoft.com/office/drawing/2014/main" id="{9C8D6B22-6605-414D-96AF-ADC17A9AF72C}"/>
              </a:ext>
            </a:extLst>
          </p:cNvPr>
          <p:cNvCxnSpPr>
            <a:stCxn id="20" idx="3"/>
            <a:endCxn id="7" idx="4"/>
          </p:cNvCxnSpPr>
          <p:nvPr/>
        </p:nvCxnSpPr>
        <p:spPr>
          <a:xfrm flipV="1">
            <a:off x="2843808" y="4941168"/>
            <a:ext cx="0"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F60B3EBD-8E2F-4BFF-A784-DBA83F13046A}"/>
              </a:ext>
            </a:extLst>
          </p:cNvPr>
          <p:cNvSpPr txBox="1"/>
          <p:nvPr/>
        </p:nvSpPr>
        <p:spPr>
          <a:xfrm>
            <a:off x="611560" y="5949280"/>
            <a:ext cx="6006773" cy="646331"/>
          </a:xfrm>
          <a:prstGeom prst="rect">
            <a:avLst/>
          </a:prstGeom>
          <a:noFill/>
        </p:spPr>
        <p:txBody>
          <a:bodyPr wrap="none" rtlCol="0">
            <a:spAutoFit/>
          </a:bodyPr>
          <a:lstStyle/>
          <a:p>
            <a:r>
              <a:rPr lang="ja-JP" altLang="en-US"/>
              <a:t>ブランチの命名規則は人によるが、ここでは</a:t>
            </a:r>
            <a:endParaRPr lang="en-US" altLang="ja-JP"/>
          </a:p>
          <a:p>
            <a:r>
              <a:rPr kumimoji="1" lang="ja-JP" altLang="en-US"/>
              <a:t>「ラベルに対応する接頭辞</a:t>
            </a:r>
            <a:r>
              <a:rPr kumimoji="1" lang="en-US" altLang="ja-JP"/>
              <a:t>(feat)/issue</a:t>
            </a:r>
            <a:r>
              <a:rPr kumimoji="1" lang="ja-JP" altLang="en-US"/>
              <a:t>番号</a:t>
            </a:r>
            <a:r>
              <a:rPr kumimoji="1" lang="en-US" altLang="ja-JP"/>
              <a:t>/</a:t>
            </a:r>
            <a:r>
              <a:rPr kumimoji="1" lang="ja-JP" altLang="en-US"/>
              <a:t>内容」とする</a:t>
            </a:r>
          </a:p>
        </p:txBody>
      </p:sp>
    </p:spTree>
    <p:extLst>
      <p:ext uri="{BB962C8B-B14F-4D97-AF65-F5344CB8AC3E}">
        <p14:creationId xmlns:p14="http://schemas.microsoft.com/office/powerpoint/2010/main" val="30663584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8317263-2070-4B5D-B3E9-11B95B01C0D5}"/>
              </a:ext>
            </a:extLst>
          </p:cNvPr>
          <p:cNvSpPr>
            <a:spLocks noGrp="1"/>
          </p:cNvSpPr>
          <p:nvPr>
            <p:ph type="body" sz="quarter" idx="10"/>
          </p:nvPr>
        </p:nvSpPr>
        <p:spPr/>
        <p:txBody>
          <a:bodyPr/>
          <a:lstStyle/>
          <a:p>
            <a:r>
              <a:rPr lang="ja-JP" altLang="en-US"/>
              <a:t>課題</a:t>
            </a:r>
            <a:r>
              <a:rPr lang="en-US" altLang="ja-JP"/>
              <a:t>3 - Step 3</a:t>
            </a:r>
            <a:endParaRPr kumimoji="1" lang="ja-JP" altLang="en-US"/>
          </a:p>
        </p:txBody>
      </p:sp>
      <p:sp>
        <p:nvSpPr>
          <p:cNvPr id="3" name="楕円 2">
            <a:extLst>
              <a:ext uri="{FF2B5EF4-FFF2-40B4-BE49-F238E27FC236}">
                <a16:creationId xmlns:a16="http://schemas.microsoft.com/office/drawing/2014/main" id="{EF062F8E-7202-4132-8361-90C0FA90687C}"/>
              </a:ext>
            </a:extLst>
          </p:cNvPr>
          <p:cNvSpPr/>
          <p:nvPr/>
        </p:nvSpPr>
        <p:spPr>
          <a:xfrm>
            <a:off x="899592" y="5229200"/>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4">
            <a:extLst>
              <a:ext uri="{FF2B5EF4-FFF2-40B4-BE49-F238E27FC236}">
                <a16:creationId xmlns:a16="http://schemas.microsoft.com/office/drawing/2014/main" id="{3B805A3D-BFF7-49A5-BD3F-113AB2E26DBB}"/>
              </a:ext>
            </a:extLst>
          </p:cNvPr>
          <p:cNvSpPr/>
          <p:nvPr/>
        </p:nvSpPr>
        <p:spPr>
          <a:xfrm>
            <a:off x="2417949" y="5229200"/>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コネクタ 4">
            <a:extLst>
              <a:ext uri="{FF2B5EF4-FFF2-40B4-BE49-F238E27FC236}">
                <a16:creationId xmlns:a16="http://schemas.microsoft.com/office/drawing/2014/main" id="{ECD1C247-0557-4CDF-BF8C-5672A1CBE583}"/>
              </a:ext>
            </a:extLst>
          </p:cNvPr>
          <p:cNvCxnSpPr>
            <a:cxnSpLocks/>
            <a:stCxn id="3" idx="6"/>
            <a:endCxn id="4" idx="2"/>
          </p:cNvCxnSpPr>
          <p:nvPr/>
        </p:nvCxnSpPr>
        <p:spPr>
          <a:xfrm>
            <a:off x="1331640" y="5445224"/>
            <a:ext cx="1086309"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四角形: 1 つの角を切り取り 1 つの角を丸める 5">
            <a:extLst>
              <a:ext uri="{FF2B5EF4-FFF2-40B4-BE49-F238E27FC236}">
                <a16:creationId xmlns:a16="http://schemas.microsoft.com/office/drawing/2014/main" id="{267DABA9-2D6F-4231-AB45-8091DE671063}"/>
              </a:ext>
            </a:extLst>
          </p:cNvPr>
          <p:cNvSpPr/>
          <p:nvPr/>
        </p:nvSpPr>
        <p:spPr>
          <a:xfrm>
            <a:off x="2167161" y="4365104"/>
            <a:ext cx="936104"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main</a:t>
            </a:r>
            <a:endParaRPr kumimoji="1" lang="ja-JP" altLang="en-US">
              <a:solidFill>
                <a:sysClr val="windowText" lastClr="000000"/>
              </a:solidFill>
              <a:latin typeface="Consolas" panose="020B0609020204030204" pitchFamily="49" charset="0"/>
            </a:endParaRPr>
          </a:p>
        </p:txBody>
      </p:sp>
      <p:cxnSp>
        <p:nvCxnSpPr>
          <p:cNvPr id="7" name="直線矢印コネクタ 6">
            <a:extLst>
              <a:ext uri="{FF2B5EF4-FFF2-40B4-BE49-F238E27FC236}">
                <a16:creationId xmlns:a16="http://schemas.microsoft.com/office/drawing/2014/main" id="{6DEE25D7-2D71-4C32-A484-47255F44791A}"/>
              </a:ext>
            </a:extLst>
          </p:cNvPr>
          <p:cNvCxnSpPr>
            <a:cxnSpLocks/>
            <a:stCxn id="6" idx="1"/>
            <a:endCxn id="4" idx="0"/>
          </p:cNvCxnSpPr>
          <p:nvPr/>
        </p:nvCxnSpPr>
        <p:spPr>
          <a:xfrm flipH="1">
            <a:off x="2633973" y="4725144"/>
            <a:ext cx="1240"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 name="四角形: 1 つの角を切り取り 1 つの角を丸める 7">
            <a:extLst>
              <a:ext uri="{FF2B5EF4-FFF2-40B4-BE49-F238E27FC236}">
                <a16:creationId xmlns:a16="http://schemas.microsoft.com/office/drawing/2014/main" id="{229AD48C-56BF-4FBB-84BB-919E1B045C98}"/>
              </a:ext>
            </a:extLst>
          </p:cNvPr>
          <p:cNvSpPr/>
          <p:nvPr/>
        </p:nvSpPr>
        <p:spPr>
          <a:xfrm>
            <a:off x="2922005" y="6093296"/>
            <a:ext cx="2304256"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feat/1/README</a:t>
            </a:r>
            <a:endParaRPr kumimoji="1" lang="ja-JP" altLang="en-US">
              <a:solidFill>
                <a:sysClr val="windowText" lastClr="000000"/>
              </a:solidFill>
              <a:latin typeface="Consolas" panose="020B0609020204030204" pitchFamily="49" charset="0"/>
            </a:endParaRPr>
          </a:p>
        </p:txBody>
      </p:sp>
      <p:cxnSp>
        <p:nvCxnSpPr>
          <p:cNvPr id="9" name="直線矢印コネクタ 8">
            <a:extLst>
              <a:ext uri="{FF2B5EF4-FFF2-40B4-BE49-F238E27FC236}">
                <a16:creationId xmlns:a16="http://schemas.microsoft.com/office/drawing/2014/main" id="{66CD2ABD-5405-4BF7-9A0A-C569555470E6}"/>
              </a:ext>
            </a:extLst>
          </p:cNvPr>
          <p:cNvCxnSpPr>
            <a:cxnSpLocks/>
            <a:stCxn id="8" idx="3"/>
          </p:cNvCxnSpPr>
          <p:nvPr/>
        </p:nvCxnSpPr>
        <p:spPr>
          <a:xfrm flipV="1">
            <a:off x="4074133" y="5661248"/>
            <a:ext cx="0"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59DEFB5C-54A2-432D-8F8C-E0174E6D650D}"/>
              </a:ext>
            </a:extLst>
          </p:cNvPr>
          <p:cNvSpPr txBox="1"/>
          <p:nvPr/>
        </p:nvSpPr>
        <p:spPr>
          <a:xfrm>
            <a:off x="539552" y="1196752"/>
            <a:ext cx="5929828" cy="369332"/>
          </a:xfrm>
          <a:prstGeom prst="rect">
            <a:avLst/>
          </a:prstGeom>
          <a:noFill/>
        </p:spPr>
        <p:txBody>
          <a:bodyPr wrap="none" rtlCol="0">
            <a:spAutoFit/>
          </a:bodyPr>
          <a:lstStyle/>
          <a:p>
            <a:r>
              <a:rPr lang="en-US" altLang="ja-JP" dirty="0"/>
              <a:t>github/github-test/</a:t>
            </a:r>
            <a:r>
              <a:rPr lang="en-US" altLang="ja-JP" dirty="0" err="1"/>
              <a:t>README.md</a:t>
            </a:r>
            <a:r>
              <a:rPr lang="ja-JP" altLang="en-US"/>
              <a:t>を修正してコミットする</a:t>
            </a:r>
            <a:endParaRPr kumimoji="1" lang="ja-JP" altLang="en-US"/>
          </a:p>
        </p:txBody>
      </p:sp>
      <p:sp>
        <p:nvSpPr>
          <p:cNvPr id="11" name="楕円 4">
            <a:extLst>
              <a:ext uri="{FF2B5EF4-FFF2-40B4-BE49-F238E27FC236}">
                <a16:creationId xmlns:a16="http://schemas.microsoft.com/office/drawing/2014/main" id="{CDCC688E-AF37-434B-9361-E72920B9A27E}"/>
              </a:ext>
            </a:extLst>
          </p:cNvPr>
          <p:cNvSpPr/>
          <p:nvPr/>
        </p:nvSpPr>
        <p:spPr>
          <a:xfrm>
            <a:off x="3858109" y="5229200"/>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コネクタ 11">
            <a:extLst>
              <a:ext uri="{FF2B5EF4-FFF2-40B4-BE49-F238E27FC236}">
                <a16:creationId xmlns:a16="http://schemas.microsoft.com/office/drawing/2014/main" id="{F3B665F8-DB29-4AD8-AA5A-D360124B5809}"/>
              </a:ext>
            </a:extLst>
          </p:cNvPr>
          <p:cNvCxnSpPr>
            <a:cxnSpLocks/>
            <a:endCxn id="11" idx="2"/>
          </p:cNvCxnSpPr>
          <p:nvPr/>
        </p:nvCxnSpPr>
        <p:spPr>
          <a:xfrm>
            <a:off x="2771800" y="5445224"/>
            <a:ext cx="1086309"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A0424241-79A4-4BD2-A88A-6B62B70A632C}"/>
              </a:ext>
            </a:extLst>
          </p:cNvPr>
          <p:cNvSpPr txBox="1"/>
          <p:nvPr/>
        </p:nvSpPr>
        <p:spPr>
          <a:xfrm>
            <a:off x="611560" y="1988840"/>
            <a:ext cx="6624736" cy="1077218"/>
          </a:xfrm>
          <a:prstGeom prst="rect">
            <a:avLst/>
          </a:prstGeom>
          <a:noFill/>
          <a:ln>
            <a:solidFill>
              <a:schemeClr val="tx1"/>
            </a:solidFill>
          </a:ln>
        </p:spPr>
        <p:txBody>
          <a:bodyPr wrap="square">
            <a:spAutoFit/>
          </a:bodyPr>
          <a:lstStyle/>
          <a:p>
            <a:r>
              <a:rPr lang="en-US" altLang="ja-JP" sz="3200">
                <a:latin typeface="Consolas" panose="020B0609020204030204" pitchFamily="49" charset="0"/>
              </a:rPr>
              <a:t>git add README.md</a:t>
            </a:r>
          </a:p>
          <a:p>
            <a:r>
              <a:rPr lang="en-US" altLang="ja-JP" sz="3200">
                <a:latin typeface="Consolas" panose="020B0609020204030204" pitchFamily="49" charset="0"/>
              </a:rPr>
              <a:t>git commit -m "</a:t>
            </a:r>
            <a:r>
              <a:rPr lang="en-US" altLang="ja-JP" sz="3200">
                <a:solidFill>
                  <a:srgbClr val="FF0000"/>
                </a:solidFill>
                <a:latin typeface="Consolas" panose="020B0609020204030204" pitchFamily="49" charset="0"/>
              </a:rPr>
              <a:t>closes #1</a:t>
            </a:r>
            <a:r>
              <a:rPr lang="en-US" altLang="ja-JP" sz="3200">
                <a:latin typeface="Consolas" panose="020B0609020204030204" pitchFamily="49" charset="0"/>
              </a:rPr>
              <a:t>"</a:t>
            </a:r>
          </a:p>
        </p:txBody>
      </p:sp>
      <p:sp>
        <p:nvSpPr>
          <p:cNvPr id="15" name="テキスト ボックス 14">
            <a:extLst>
              <a:ext uri="{FF2B5EF4-FFF2-40B4-BE49-F238E27FC236}">
                <a16:creationId xmlns:a16="http://schemas.microsoft.com/office/drawing/2014/main" id="{6E0A2DB4-2211-4F3D-9943-472D051845C7}"/>
              </a:ext>
            </a:extLst>
          </p:cNvPr>
          <p:cNvSpPr txBox="1"/>
          <p:nvPr/>
        </p:nvSpPr>
        <p:spPr>
          <a:xfrm>
            <a:off x="3419872" y="3212976"/>
            <a:ext cx="4339650" cy="646331"/>
          </a:xfrm>
          <a:prstGeom prst="rect">
            <a:avLst/>
          </a:prstGeom>
          <a:noFill/>
        </p:spPr>
        <p:txBody>
          <a:bodyPr wrap="none" rtlCol="0">
            <a:spAutoFit/>
          </a:bodyPr>
          <a:lstStyle/>
          <a:p>
            <a:r>
              <a:rPr lang="ja-JP" altLang="en-US" dirty="0"/>
              <a:t>コミットメッセージを間違えないこと！</a:t>
            </a:r>
            <a:endParaRPr lang="en-US" altLang="ja-JP" dirty="0"/>
          </a:p>
          <a:p>
            <a:r>
              <a:rPr kumimoji="1" lang="en-US" altLang="ja-JP" dirty="0"/>
              <a:t>#1</a:t>
            </a:r>
            <a:r>
              <a:rPr kumimoji="1" lang="ja-JP" altLang="en-US" dirty="0"/>
              <a:t>の前に空白を入れること。</a:t>
            </a:r>
          </a:p>
        </p:txBody>
      </p:sp>
    </p:spTree>
    <p:extLst>
      <p:ext uri="{BB962C8B-B14F-4D97-AF65-F5344CB8AC3E}">
        <p14:creationId xmlns:p14="http://schemas.microsoft.com/office/powerpoint/2010/main" val="29020222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9B11FD1-05B5-484F-96AD-4C2DBD672C6B}"/>
              </a:ext>
            </a:extLst>
          </p:cNvPr>
          <p:cNvSpPr>
            <a:spLocks noGrp="1"/>
          </p:cNvSpPr>
          <p:nvPr>
            <p:ph type="body" sz="quarter" idx="10"/>
          </p:nvPr>
        </p:nvSpPr>
        <p:spPr/>
        <p:txBody>
          <a:bodyPr/>
          <a:lstStyle/>
          <a:p>
            <a:r>
              <a:rPr lang="ja-JP" altLang="en-US"/>
              <a:t>課題</a:t>
            </a:r>
            <a:r>
              <a:rPr lang="en-US" altLang="ja-JP"/>
              <a:t>3 - Step 3</a:t>
            </a:r>
            <a:endParaRPr kumimoji="1" lang="ja-JP" altLang="en-US"/>
          </a:p>
        </p:txBody>
      </p:sp>
      <p:sp>
        <p:nvSpPr>
          <p:cNvPr id="4" name="テキスト ボックス 3">
            <a:extLst>
              <a:ext uri="{FF2B5EF4-FFF2-40B4-BE49-F238E27FC236}">
                <a16:creationId xmlns:a16="http://schemas.microsoft.com/office/drawing/2014/main" id="{5A53F32B-8C01-4D2F-A789-F57B020FAC26}"/>
              </a:ext>
            </a:extLst>
          </p:cNvPr>
          <p:cNvSpPr txBox="1"/>
          <p:nvPr/>
        </p:nvSpPr>
        <p:spPr>
          <a:xfrm>
            <a:off x="323528" y="1844824"/>
            <a:ext cx="5382344" cy="1077218"/>
          </a:xfrm>
          <a:prstGeom prst="rect">
            <a:avLst/>
          </a:prstGeom>
          <a:noFill/>
          <a:ln>
            <a:solidFill>
              <a:schemeClr val="tx1"/>
            </a:solidFill>
          </a:ln>
        </p:spPr>
        <p:txBody>
          <a:bodyPr wrap="square">
            <a:spAutoFit/>
          </a:bodyPr>
          <a:lstStyle/>
          <a:p>
            <a:r>
              <a:rPr lang="en-US" altLang="ja-JP" sz="3200">
                <a:latin typeface="Consolas" panose="020B0609020204030204" pitchFamily="49" charset="0"/>
              </a:rPr>
              <a:t>git switch main</a:t>
            </a:r>
          </a:p>
          <a:p>
            <a:r>
              <a:rPr lang="en-US" altLang="ja-JP" sz="3200">
                <a:latin typeface="Consolas" panose="020B0609020204030204" pitchFamily="49" charset="0"/>
              </a:rPr>
              <a:t>git merge feat/1/README</a:t>
            </a:r>
          </a:p>
        </p:txBody>
      </p:sp>
      <p:sp>
        <p:nvSpPr>
          <p:cNvPr id="5" name="テキスト ボックス 4">
            <a:extLst>
              <a:ext uri="{FF2B5EF4-FFF2-40B4-BE49-F238E27FC236}">
                <a16:creationId xmlns:a16="http://schemas.microsoft.com/office/drawing/2014/main" id="{408F7F80-20E7-456C-A5C5-82AA20B0FDF6}"/>
              </a:ext>
            </a:extLst>
          </p:cNvPr>
          <p:cNvSpPr txBox="1"/>
          <p:nvPr/>
        </p:nvSpPr>
        <p:spPr>
          <a:xfrm>
            <a:off x="467544" y="1196752"/>
            <a:ext cx="4801314" cy="461665"/>
          </a:xfrm>
          <a:prstGeom prst="rect">
            <a:avLst/>
          </a:prstGeom>
          <a:noFill/>
        </p:spPr>
        <p:txBody>
          <a:bodyPr wrap="none" rtlCol="0">
            <a:spAutoFit/>
          </a:bodyPr>
          <a:lstStyle/>
          <a:p>
            <a:r>
              <a:rPr lang="ja-JP" altLang="en-US" sz="2400"/>
              <a:t>修正をメインブランチに取り込む</a:t>
            </a:r>
            <a:endParaRPr kumimoji="1" lang="ja-JP" altLang="en-US" sz="2400"/>
          </a:p>
        </p:txBody>
      </p:sp>
      <p:sp>
        <p:nvSpPr>
          <p:cNvPr id="6" name="楕円 5">
            <a:extLst>
              <a:ext uri="{FF2B5EF4-FFF2-40B4-BE49-F238E27FC236}">
                <a16:creationId xmlns:a16="http://schemas.microsoft.com/office/drawing/2014/main" id="{C0B7F804-0959-4014-9FF0-49A476A8436E}"/>
              </a:ext>
            </a:extLst>
          </p:cNvPr>
          <p:cNvSpPr/>
          <p:nvPr/>
        </p:nvSpPr>
        <p:spPr>
          <a:xfrm>
            <a:off x="899592" y="5229200"/>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4">
            <a:extLst>
              <a:ext uri="{FF2B5EF4-FFF2-40B4-BE49-F238E27FC236}">
                <a16:creationId xmlns:a16="http://schemas.microsoft.com/office/drawing/2014/main" id="{EB38647E-F9C5-43F7-8BD5-DC16FF065CE4}"/>
              </a:ext>
            </a:extLst>
          </p:cNvPr>
          <p:cNvSpPr/>
          <p:nvPr/>
        </p:nvSpPr>
        <p:spPr>
          <a:xfrm>
            <a:off x="2417949" y="5229200"/>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1A2B63B7-CE58-4D4C-83BB-AC3F71FB887C}"/>
              </a:ext>
            </a:extLst>
          </p:cNvPr>
          <p:cNvCxnSpPr>
            <a:cxnSpLocks/>
            <a:stCxn id="6" idx="6"/>
            <a:endCxn id="7" idx="2"/>
          </p:cNvCxnSpPr>
          <p:nvPr/>
        </p:nvCxnSpPr>
        <p:spPr>
          <a:xfrm>
            <a:off x="1331640" y="5445224"/>
            <a:ext cx="1086309"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四角形: 1 つの角を切り取り 1 つの角を丸める 8">
            <a:extLst>
              <a:ext uri="{FF2B5EF4-FFF2-40B4-BE49-F238E27FC236}">
                <a16:creationId xmlns:a16="http://schemas.microsoft.com/office/drawing/2014/main" id="{1CF8F568-28BD-41B8-9928-459C26A98A62}"/>
              </a:ext>
            </a:extLst>
          </p:cNvPr>
          <p:cNvSpPr/>
          <p:nvPr/>
        </p:nvSpPr>
        <p:spPr>
          <a:xfrm>
            <a:off x="3582938" y="4365104"/>
            <a:ext cx="936104"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main</a:t>
            </a:r>
            <a:endParaRPr kumimoji="1" lang="ja-JP" altLang="en-US">
              <a:solidFill>
                <a:sysClr val="windowText" lastClr="000000"/>
              </a:solidFill>
              <a:latin typeface="Consolas" panose="020B0609020204030204" pitchFamily="49" charset="0"/>
            </a:endParaRPr>
          </a:p>
        </p:txBody>
      </p:sp>
      <p:cxnSp>
        <p:nvCxnSpPr>
          <p:cNvPr id="10" name="直線矢印コネクタ 9">
            <a:extLst>
              <a:ext uri="{FF2B5EF4-FFF2-40B4-BE49-F238E27FC236}">
                <a16:creationId xmlns:a16="http://schemas.microsoft.com/office/drawing/2014/main" id="{40EFA01E-621A-48EF-995E-4A58D649B3EE}"/>
              </a:ext>
            </a:extLst>
          </p:cNvPr>
          <p:cNvCxnSpPr>
            <a:cxnSpLocks/>
            <a:stCxn id="9" idx="1"/>
          </p:cNvCxnSpPr>
          <p:nvPr/>
        </p:nvCxnSpPr>
        <p:spPr>
          <a:xfrm flipH="1">
            <a:off x="4049750" y="4725144"/>
            <a:ext cx="1240"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四角形: 1 つの角を切り取り 1 つの角を丸める 10">
            <a:extLst>
              <a:ext uri="{FF2B5EF4-FFF2-40B4-BE49-F238E27FC236}">
                <a16:creationId xmlns:a16="http://schemas.microsoft.com/office/drawing/2014/main" id="{7E6F99E4-FB25-46E0-BBE6-26044D8E772C}"/>
              </a:ext>
            </a:extLst>
          </p:cNvPr>
          <p:cNvSpPr/>
          <p:nvPr/>
        </p:nvSpPr>
        <p:spPr>
          <a:xfrm>
            <a:off x="2922005" y="6093296"/>
            <a:ext cx="2304256"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feat/1/README</a:t>
            </a:r>
            <a:endParaRPr kumimoji="1" lang="ja-JP" altLang="en-US">
              <a:solidFill>
                <a:sysClr val="windowText" lastClr="000000"/>
              </a:solidFill>
              <a:latin typeface="Consolas" panose="020B0609020204030204" pitchFamily="49" charset="0"/>
            </a:endParaRPr>
          </a:p>
        </p:txBody>
      </p:sp>
      <p:cxnSp>
        <p:nvCxnSpPr>
          <p:cNvPr id="12" name="直線矢印コネクタ 11">
            <a:extLst>
              <a:ext uri="{FF2B5EF4-FFF2-40B4-BE49-F238E27FC236}">
                <a16:creationId xmlns:a16="http://schemas.microsoft.com/office/drawing/2014/main" id="{B328D2FF-4FAD-4DCE-8855-A5EADDB07FFF}"/>
              </a:ext>
            </a:extLst>
          </p:cNvPr>
          <p:cNvCxnSpPr>
            <a:cxnSpLocks/>
            <a:stCxn id="11" idx="3"/>
          </p:cNvCxnSpPr>
          <p:nvPr/>
        </p:nvCxnSpPr>
        <p:spPr>
          <a:xfrm flipV="1">
            <a:off x="4074133" y="5661248"/>
            <a:ext cx="0"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 name="楕円 4">
            <a:extLst>
              <a:ext uri="{FF2B5EF4-FFF2-40B4-BE49-F238E27FC236}">
                <a16:creationId xmlns:a16="http://schemas.microsoft.com/office/drawing/2014/main" id="{4A19ED67-610D-4EAF-8FF0-93A9E8EF36F6}"/>
              </a:ext>
            </a:extLst>
          </p:cNvPr>
          <p:cNvSpPr/>
          <p:nvPr/>
        </p:nvSpPr>
        <p:spPr>
          <a:xfrm>
            <a:off x="3858109" y="5229200"/>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B8FCBFBF-E079-4FBE-92A2-A194CC46D201}"/>
              </a:ext>
            </a:extLst>
          </p:cNvPr>
          <p:cNvCxnSpPr>
            <a:cxnSpLocks/>
            <a:endCxn id="13" idx="2"/>
          </p:cNvCxnSpPr>
          <p:nvPr/>
        </p:nvCxnSpPr>
        <p:spPr>
          <a:xfrm>
            <a:off x="2771800" y="5445224"/>
            <a:ext cx="1086309"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9757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1E7E459-FB65-4E7A-9F63-0C027EEA76A7}"/>
              </a:ext>
            </a:extLst>
          </p:cNvPr>
          <p:cNvSpPr>
            <a:spLocks noGrp="1"/>
          </p:cNvSpPr>
          <p:nvPr>
            <p:ph type="body" sz="quarter" idx="10"/>
          </p:nvPr>
        </p:nvSpPr>
        <p:spPr/>
        <p:txBody>
          <a:bodyPr/>
          <a:lstStyle/>
          <a:p>
            <a:r>
              <a:rPr lang="ja-JP" altLang="en-US"/>
              <a:t>課題</a:t>
            </a:r>
            <a:r>
              <a:rPr lang="en-US" altLang="ja-JP"/>
              <a:t>3 - Step 4</a:t>
            </a:r>
            <a:endParaRPr kumimoji="1" lang="ja-JP" altLang="en-US"/>
          </a:p>
        </p:txBody>
      </p:sp>
      <p:sp>
        <p:nvSpPr>
          <p:cNvPr id="3" name="テキスト ボックス 2">
            <a:extLst>
              <a:ext uri="{FF2B5EF4-FFF2-40B4-BE49-F238E27FC236}">
                <a16:creationId xmlns:a16="http://schemas.microsoft.com/office/drawing/2014/main" id="{49B396C0-672F-41F7-B341-5E18E3818ECC}"/>
              </a:ext>
            </a:extLst>
          </p:cNvPr>
          <p:cNvSpPr txBox="1"/>
          <p:nvPr/>
        </p:nvSpPr>
        <p:spPr>
          <a:xfrm>
            <a:off x="539552" y="2060848"/>
            <a:ext cx="5382344" cy="584775"/>
          </a:xfrm>
          <a:prstGeom prst="rect">
            <a:avLst/>
          </a:prstGeom>
          <a:noFill/>
          <a:ln>
            <a:solidFill>
              <a:schemeClr val="tx1"/>
            </a:solidFill>
          </a:ln>
        </p:spPr>
        <p:txBody>
          <a:bodyPr wrap="square">
            <a:spAutoFit/>
          </a:bodyPr>
          <a:lstStyle/>
          <a:p>
            <a:r>
              <a:rPr lang="en-US" altLang="ja-JP" sz="3200">
                <a:latin typeface="Consolas" panose="020B0609020204030204" pitchFamily="49" charset="0"/>
              </a:rPr>
              <a:t>git push</a:t>
            </a:r>
          </a:p>
        </p:txBody>
      </p:sp>
      <p:sp>
        <p:nvSpPr>
          <p:cNvPr id="4" name="テキスト ボックス 3">
            <a:extLst>
              <a:ext uri="{FF2B5EF4-FFF2-40B4-BE49-F238E27FC236}">
                <a16:creationId xmlns:a16="http://schemas.microsoft.com/office/drawing/2014/main" id="{C4F29544-41D1-44FE-B4D4-C7BF0068BA77}"/>
              </a:ext>
            </a:extLst>
          </p:cNvPr>
          <p:cNvSpPr txBox="1"/>
          <p:nvPr/>
        </p:nvSpPr>
        <p:spPr>
          <a:xfrm>
            <a:off x="251520" y="1124744"/>
            <a:ext cx="6909264" cy="584775"/>
          </a:xfrm>
          <a:prstGeom prst="rect">
            <a:avLst/>
          </a:prstGeom>
          <a:noFill/>
        </p:spPr>
        <p:txBody>
          <a:bodyPr wrap="none" rtlCol="0">
            <a:spAutoFit/>
          </a:bodyPr>
          <a:lstStyle/>
          <a:p>
            <a:r>
              <a:rPr kumimoji="1" lang="ja-JP" altLang="en-US" sz="3200"/>
              <a:t>プッシュすると</a:t>
            </a:r>
            <a:r>
              <a:rPr kumimoji="1" lang="en-US" altLang="ja-JP" sz="3200"/>
              <a:t>Issue</a:t>
            </a:r>
            <a:r>
              <a:rPr kumimoji="1" lang="ja-JP" altLang="en-US" sz="3200"/>
              <a:t>が自動で閉じる</a:t>
            </a:r>
          </a:p>
        </p:txBody>
      </p:sp>
      <p:sp>
        <p:nvSpPr>
          <p:cNvPr id="7" name="テキスト ボックス 6">
            <a:extLst>
              <a:ext uri="{FF2B5EF4-FFF2-40B4-BE49-F238E27FC236}">
                <a16:creationId xmlns:a16="http://schemas.microsoft.com/office/drawing/2014/main" id="{291618FB-4FE5-4CA6-983C-B2C375768F55}"/>
              </a:ext>
            </a:extLst>
          </p:cNvPr>
          <p:cNvSpPr txBox="1"/>
          <p:nvPr/>
        </p:nvSpPr>
        <p:spPr>
          <a:xfrm>
            <a:off x="5266015" y="3212976"/>
            <a:ext cx="3877985" cy="646331"/>
          </a:xfrm>
          <a:prstGeom prst="rect">
            <a:avLst/>
          </a:prstGeom>
          <a:noFill/>
        </p:spPr>
        <p:txBody>
          <a:bodyPr wrap="none" rtlCol="0">
            <a:spAutoFit/>
          </a:bodyPr>
          <a:lstStyle/>
          <a:p>
            <a:r>
              <a:rPr kumimoji="1" lang="ja-JP" altLang="en-US"/>
              <a:t>ブラウザでこの画面を表示したまま</a:t>
            </a:r>
            <a:endParaRPr kumimoji="1" lang="en-US" altLang="ja-JP"/>
          </a:p>
          <a:p>
            <a:r>
              <a:rPr lang="en-US" altLang="ja-JP"/>
              <a:t>git push</a:t>
            </a:r>
            <a:r>
              <a:rPr lang="ja-JP" altLang="en-US"/>
              <a:t>すると・・・？</a:t>
            </a:r>
            <a:endParaRPr kumimoji="1" lang="ja-JP" altLang="en-US"/>
          </a:p>
        </p:txBody>
      </p:sp>
      <p:pic>
        <p:nvPicPr>
          <p:cNvPr id="8" name="図 7">
            <a:extLst>
              <a:ext uri="{FF2B5EF4-FFF2-40B4-BE49-F238E27FC236}">
                <a16:creationId xmlns:a16="http://schemas.microsoft.com/office/drawing/2014/main" id="{E1A1CB5E-2DC9-C92D-324C-4C51558D5CFA}"/>
              </a:ext>
            </a:extLst>
          </p:cNvPr>
          <p:cNvPicPr>
            <a:picLocks noChangeAspect="1"/>
          </p:cNvPicPr>
          <p:nvPr/>
        </p:nvPicPr>
        <p:blipFill>
          <a:blip r:embed="rId2"/>
          <a:stretch>
            <a:fillRect/>
          </a:stretch>
        </p:blipFill>
        <p:spPr>
          <a:xfrm>
            <a:off x="89210" y="2884449"/>
            <a:ext cx="4989581" cy="3575351"/>
          </a:xfrm>
          <a:prstGeom prst="rect">
            <a:avLst/>
          </a:prstGeom>
        </p:spPr>
      </p:pic>
    </p:spTree>
    <p:extLst>
      <p:ext uri="{BB962C8B-B14F-4D97-AF65-F5344CB8AC3E}">
        <p14:creationId xmlns:p14="http://schemas.microsoft.com/office/powerpoint/2010/main" val="36483310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FB60278B-A4B2-0557-8D4D-F289125857B9}"/>
              </a:ext>
            </a:extLst>
          </p:cNvPr>
          <p:cNvPicPr>
            <a:picLocks noChangeAspect="1"/>
          </p:cNvPicPr>
          <p:nvPr/>
        </p:nvPicPr>
        <p:blipFill>
          <a:blip r:embed="rId2"/>
          <a:stretch>
            <a:fillRect/>
          </a:stretch>
        </p:blipFill>
        <p:spPr>
          <a:xfrm>
            <a:off x="1301381" y="1992351"/>
            <a:ext cx="4052574" cy="4419600"/>
          </a:xfrm>
          <a:prstGeom prst="rect">
            <a:avLst/>
          </a:prstGeom>
        </p:spPr>
      </p:pic>
      <p:sp>
        <p:nvSpPr>
          <p:cNvPr id="2" name="テキスト プレースホルダー 1">
            <a:extLst>
              <a:ext uri="{FF2B5EF4-FFF2-40B4-BE49-F238E27FC236}">
                <a16:creationId xmlns:a16="http://schemas.microsoft.com/office/drawing/2014/main" id="{1384309A-20FC-4B08-8B53-258F6317613A}"/>
              </a:ext>
            </a:extLst>
          </p:cNvPr>
          <p:cNvSpPr>
            <a:spLocks noGrp="1"/>
          </p:cNvSpPr>
          <p:nvPr>
            <p:ph type="body" sz="quarter" idx="10"/>
          </p:nvPr>
        </p:nvSpPr>
        <p:spPr/>
        <p:txBody>
          <a:bodyPr/>
          <a:lstStyle/>
          <a:p>
            <a:r>
              <a:rPr lang="ja-JP" altLang="en-US"/>
              <a:t>課題</a:t>
            </a:r>
            <a:r>
              <a:rPr lang="en-US" altLang="ja-JP"/>
              <a:t>3 - </a:t>
            </a:r>
            <a:r>
              <a:rPr lang="ja-JP" altLang="en-US"/>
              <a:t>レポート課題</a:t>
            </a:r>
            <a:endParaRPr kumimoji="1" lang="ja-JP" altLang="en-US"/>
          </a:p>
        </p:txBody>
      </p:sp>
      <p:sp>
        <p:nvSpPr>
          <p:cNvPr id="7" name="四角形: 角を丸くする 6">
            <a:extLst>
              <a:ext uri="{FF2B5EF4-FFF2-40B4-BE49-F238E27FC236}">
                <a16:creationId xmlns:a16="http://schemas.microsoft.com/office/drawing/2014/main" id="{7DA74770-964D-4DAC-925C-287830F05123}"/>
              </a:ext>
            </a:extLst>
          </p:cNvPr>
          <p:cNvSpPr/>
          <p:nvPr/>
        </p:nvSpPr>
        <p:spPr>
          <a:xfrm>
            <a:off x="1302935" y="2832410"/>
            <a:ext cx="659680" cy="23045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4C038D0D-44AE-49E1-A979-19328B57B1CD}"/>
              </a:ext>
            </a:extLst>
          </p:cNvPr>
          <p:cNvSpPr txBox="1"/>
          <p:nvPr/>
        </p:nvSpPr>
        <p:spPr>
          <a:xfrm>
            <a:off x="539552" y="1052736"/>
            <a:ext cx="6763390" cy="369332"/>
          </a:xfrm>
          <a:prstGeom prst="rect">
            <a:avLst/>
          </a:prstGeom>
          <a:noFill/>
        </p:spPr>
        <p:txBody>
          <a:bodyPr wrap="none" rtlCol="0">
            <a:spAutoFit/>
          </a:bodyPr>
          <a:lstStyle/>
          <a:p>
            <a:r>
              <a:rPr kumimoji="1" lang="en-US" altLang="ja-JP"/>
              <a:t>push</a:t>
            </a:r>
            <a:r>
              <a:rPr kumimoji="1" lang="ja-JP" altLang="en-US"/>
              <a:t>により</a:t>
            </a:r>
            <a:r>
              <a:rPr kumimoji="1" lang="en-US" altLang="ja-JP"/>
              <a:t>issue</a:t>
            </a:r>
            <a:r>
              <a:rPr kumimoji="1" lang="ja-JP" altLang="en-US"/>
              <a:t>が閉じられた画面のスクリーンショットを提出</a:t>
            </a:r>
          </a:p>
        </p:txBody>
      </p:sp>
      <p:cxnSp>
        <p:nvCxnSpPr>
          <p:cNvPr id="10" name="コネクタ: カギ線 9">
            <a:extLst>
              <a:ext uri="{FF2B5EF4-FFF2-40B4-BE49-F238E27FC236}">
                <a16:creationId xmlns:a16="http://schemas.microsoft.com/office/drawing/2014/main" id="{BD2FE8A3-27E9-4F03-A71D-0422CD1C9367}"/>
              </a:ext>
            </a:extLst>
          </p:cNvPr>
          <p:cNvCxnSpPr>
            <a:cxnSpLocks/>
            <a:stCxn id="8" idx="1"/>
            <a:endCxn id="7" idx="1"/>
          </p:cNvCxnSpPr>
          <p:nvPr/>
        </p:nvCxnSpPr>
        <p:spPr>
          <a:xfrm rot="10800000" flipH="1" flipV="1">
            <a:off x="539551" y="1237401"/>
            <a:ext cx="763383" cy="1710237"/>
          </a:xfrm>
          <a:prstGeom prst="bentConnector3">
            <a:avLst>
              <a:gd name="adj1" fmla="val -29946"/>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5841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2ED3B0B-2282-47D1-BB85-4C3AA7B2D885}"/>
              </a:ext>
            </a:extLst>
          </p:cNvPr>
          <p:cNvSpPr>
            <a:spLocks noGrp="1"/>
          </p:cNvSpPr>
          <p:nvPr>
            <p:ph type="body" sz="quarter" idx="10"/>
          </p:nvPr>
        </p:nvSpPr>
        <p:spPr/>
        <p:txBody>
          <a:bodyPr/>
          <a:lstStyle/>
          <a:p>
            <a:r>
              <a:rPr lang="ja-JP" altLang="en-US"/>
              <a:t>課題</a:t>
            </a:r>
            <a:r>
              <a:rPr lang="en-US" altLang="ja-JP"/>
              <a:t>4 - Project</a:t>
            </a:r>
            <a:r>
              <a:rPr lang="ja-JP" altLang="en-US"/>
              <a:t>の利用</a:t>
            </a:r>
            <a:endParaRPr kumimoji="1" lang="ja-JP" altLang="en-US"/>
          </a:p>
        </p:txBody>
      </p:sp>
      <p:sp>
        <p:nvSpPr>
          <p:cNvPr id="3" name="テキスト ボックス 2">
            <a:extLst>
              <a:ext uri="{FF2B5EF4-FFF2-40B4-BE49-F238E27FC236}">
                <a16:creationId xmlns:a16="http://schemas.microsoft.com/office/drawing/2014/main" id="{155C07E5-1C35-45E4-BCB1-FA81F73AA20F}"/>
              </a:ext>
            </a:extLst>
          </p:cNvPr>
          <p:cNvSpPr txBox="1"/>
          <p:nvPr/>
        </p:nvSpPr>
        <p:spPr>
          <a:xfrm>
            <a:off x="3275856" y="1124744"/>
            <a:ext cx="2646878" cy="584775"/>
          </a:xfrm>
          <a:prstGeom prst="rect">
            <a:avLst/>
          </a:prstGeom>
          <a:noFill/>
        </p:spPr>
        <p:txBody>
          <a:bodyPr wrap="none" rtlCol="0">
            <a:spAutoFit/>
          </a:bodyPr>
          <a:lstStyle/>
          <a:p>
            <a:r>
              <a:rPr lang="ja-JP" altLang="en-US" sz="3200" dirty="0"/>
              <a:t>カンバン方式</a:t>
            </a:r>
            <a:endParaRPr kumimoji="1" lang="ja-JP" altLang="en-US" sz="3200" dirty="0"/>
          </a:p>
        </p:txBody>
      </p:sp>
      <p:sp>
        <p:nvSpPr>
          <p:cNvPr id="4" name="テキスト ボックス 3">
            <a:extLst>
              <a:ext uri="{FF2B5EF4-FFF2-40B4-BE49-F238E27FC236}">
                <a16:creationId xmlns:a16="http://schemas.microsoft.com/office/drawing/2014/main" id="{4B7D1D49-087E-4A23-A5F6-86F9AC860D97}"/>
              </a:ext>
            </a:extLst>
          </p:cNvPr>
          <p:cNvSpPr txBox="1"/>
          <p:nvPr/>
        </p:nvSpPr>
        <p:spPr>
          <a:xfrm>
            <a:off x="2051720" y="6237312"/>
            <a:ext cx="5827236" cy="400110"/>
          </a:xfrm>
          <a:prstGeom prst="rect">
            <a:avLst/>
          </a:prstGeom>
          <a:noFill/>
        </p:spPr>
        <p:txBody>
          <a:bodyPr wrap="none" rtlCol="0">
            <a:spAutoFit/>
          </a:bodyPr>
          <a:lstStyle/>
          <a:p>
            <a:r>
              <a:rPr lang="en-US" altLang="ja-JP" sz="2000"/>
              <a:t>※</a:t>
            </a:r>
            <a:r>
              <a:rPr lang="ja-JP" altLang="en-US" sz="2000"/>
              <a:t>オリジナルの「カンバン」はかなり違うらしい</a:t>
            </a:r>
            <a:endParaRPr kumimoji="1" lang="ja-JP" altLang="en-US" sz="2000"/>
          </a:p>
        </p:txBody>
      </p:sp>
      <p:pic>
        <p:nvPicPr>
          <p:cNvPr id="2050" name="Picture 2" descr="コルクボードのイラスト">
            <a:extLst>
              <a:ext uri="{FF2B5EF4-FFF2-40B4-BE49-F238E27FC236}">
                <a16:creationId xmlns:a16="http://schemas.microsoft.com/office/drawing/2014/main" id="{DCFAA47C-F008-4FDA-9F48-83077D200D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564904"/>
            <a:ext cx="2760239" cy="20977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コルクボードのイラスト">
            <a:extLst>
              <a:ext uri="{FF2B5EF4-FFF2-40B4-BE49-F238E27FC236}">
                <a16:creationId xmlns:a16="http://schemas.microsoft.com/office/drawing/2014/main" id="{3B090697-420C-425F-B32A-10D4064946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2564904"/>
            <a:ext cx="2760239" cy="20977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コルクボードのイラスト">
            <a:extLst>
              <a:ext uri="{FF2B5EF4-FFF2-40B4-BE49-F238E27FC236}">
                <a16:creationId xmlns:a16="http://schemas.microsoft.com/office/drawing/2014/main" id="{4330D651-AD9F-4420-ADDF-A7564E0961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2564904"/>
            <a:ext cx="2760239" cy="2097782"/>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3D0B4F58-8420-48BC-BAF2-E00E6DD6D301}"/>
              </a:ext>
            </a:extLst>
          </p:cNvPr>
          <p:cNvSpPr txBox="1"/>
          <p:nvPr/>
        </p:nvSpPr>
        <p:spPr>
          <a:xfrm>
            <a:off x="467544" y="1772816"/>
            <a:ext cx="2236510" cy="830997"/>
          </a:xfrm>
          <a:prstGeom prst="rect">
            <a:avLst/>
          </a:prstGeom>
          <a:noFill/>
        </p:spPr>
        <p:txBody>
          <a:bodyPr wrap="none" rtlCol="0">
            <a:spAutoFit/>
          </a:bodyPr>
          <a:lstStyle/>
          <a:p>
            <a:r>
              <a:rPr kumimoji="1" lang="en-US" altLang="ja-JP" sz="2400"/>
              <a:t>Todo</a:t>
            </a:r>
          </a:p>
          <a:p>
            <a:r>
              <a:rPr kumimoji="1" lang="en-US" altLang="ja-JP" sz="2400"/>
              <a:t>(</a:t>
            </a:r>
            <a:r>
              <a:rPr kumimoji="1" lang="ja-JP" altLang="en-US" sz="2400"/>
              <a:t>やるべきこと</a:t>
            </a:r>
            <a:r>
              <a:rPr kumimoji="1" lang="en-US" altLang="ja-JP" sz="2400"/>
              <a:t>)</a:t>
            </a:r>
            <a:endParaRPr kumimoji="1" lang="ja-JP" altLang="en-US" sz="2400"/>
          </a:p>
        </p:txBody>
      </p:sp>
      <p:sp>
        <p:nvSpPr>
          <p:cNvPr id="9" name="テキスト ボックス 8">
            <a:extLst>
              <a:ext uri="{FF2B5EF4-FFF2-40B4-BE49-F238E27FC236}">
                <a16:creationId xmlns:a16="http://schemas.microsoft.com/office/drawing/2014/main" id="{6343AC2C-1D01-48FE-9B7D-6B037C9F10A0}"/>
              </a:ext>
            </a:extLst>
          </p:cNvPr>
          <p:cNvSpPr txBox="1"/>
          <p:nvPr/>
        </p:nvSpPr>
        <p:spPr>
          <a:xfrm>
            <a:off x="3343602" y="1772816"/>
            <a:ext cx="1758815" cy="830997"/>
          </a:xfrm>
          <a:prstGeom prst="rect">
            <a:avLst/>
          </a:prstGeom>
          <a:noFill/>
        </p:spPr>
        <p:txBody>
          <a:bodyPr wrap="none" rtlCol="0">
            <a:spAutoFit/>
          </a:bodyPr>
          <a:lstStyle/>
          <a:p>
            <a:r>
              <a:rPr kumimoji="1" lang="en-US" altLang="ja-JP" sz="2400"/>
              <a:t>In Progress</a:t>
            </a:r>
          </a:p>
          <a:p>
            <a:r>
              <a:rPr kumimoji="1" lang="en-US" altLang="ja-JP" sz="2400"/>
              <a:t>(</a:t>
            </a:r>
            <a:r>
              <a:rPr kumimoji="1" lang="ja-JP" altLang="en-US" sz="2400"/>
              <a:t>作業中</a:t>
            </a:r>
            <a:r>
              <a:rPr kumimoji="1" lang="en-US" altLang="ja-JP" sz="2400"/>
              <a:t>)</a:t>
            </a:r>
            <a:endParaRPr kumimoji="1" lang="ja-JP" altLang="en-US" sz="2400"/>
          </a:p>
        </p:txBody>
      </p:sp>
      <p:sp>
        <p:nvSpPr>
          <p:cNvPr id="10" name="テキスト ボックス 9">
            <a:extLst>
              <a:ext uri="{FF2B5EF4-FFF2-40B4-BE49-F238E27FC236}">
                <a16:creationId xmlns:a16="http://schemas.microsoft.com/office/drawing/2014/main" id="{2C999488-C5B8-4127-ADE2-138B6EEF6FBD}"/>
              </a:ext>
            </a:extLst>
          </p:cNvPr>
          <p:cNvSpPr txBox="1"/>
          <p:nvPr/>
        </p:nvSpPr>
        <p:spPr>
          <a:xfrm>
            <a:off x="6300192" y="1772816"/>
            <a:ext cx="2236510" cy="830997"/>
          </a:xfrm>
          <a:prstGeom prst="rect">
            <a:avLst/>
          </a:prstGeom>
          <a:noFill/>
        </p:spPr>
        <p:txBody>
          <a:bodyPr wrap="none" rtlCol="0">
            <a:spAutoFit/>
          </a:bodyPr>
          <a:lstStyle/>
          <a:p>
            <a:r>
              <a:rPr kumimoji="1" lang="en-US" altLang="ja-JP" sz="2400"/>
              <a:t>Done</a:t>
            </a:r>
          </a:p>
          <a:p>
            <a:r>
              <a:rPr kumimoji="1" lang="en-US" altLang="ja-JP" sz="2400"/>
              <a:t>(</a:t>
            </a:r>
            <a:r>
              <a:rPr kumimoji="1" lang="ja-JP" altLang="en-US" sz="2400"/>
              <a:t>終わったもの</a:t>
            </a:r>
            <a:r>
              <a:rPr kumimoji="1" lang="en-US" altLang="ja-JP" sz="2400"/>
              <a:t>)</a:t>
            </a:r>
            <a:endParaRPr kumimoji="1" lang="ja-JP" altLang="en-US" sz="2400"/>
          </a:p>
        </p:txBody>
      </p:sp>
      <p:pic>
        <p:nvPicPr>
          <p:cNvPr id="11" name="Picture 2" descr="四角い付箋のイラスト「淡黄色」">
            <a:extLst>
              <a:ext uri="{FF2B5EF4-FFF2-40B4-BE49-F238E27FC236}">
                <a16:creationId xmlns:a16="http://schemas.microsoft.com/office/drawing/2014/main" id="{1C85332C-44C2-4164-9665-5C528D5F85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780928"/>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四角い付箋のイラスト「淡黄色」">
            <a:extLst>
              <a:ext uri="{FF2B5EF4-FFF2-40B4-BE49-F238E27FC236}">
                <a16:creationId xmlns:a16="http://schemas.microsoft.com/office/drawing/2014/main" id="{C3997DA0-375F-41A2-9BD1-B6A67119AB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3068960"/>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四角い付箋のイラスト「淡黄色」">
            <a:extLst>
              <a:ext uri="{FF2B5EF4-FFF2-40B4-BE49-F238E27FC236}">
                <a16:creationId xmlns:a16="http://schemas.microsoft.com/office/drawing/2014/main" id="{E3F4F27E-7CC3-4B1E-9528-6CEF6213CF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888" y="2780928"/>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四角い付箋のイラスト「淡黄色」">
            <a:extLst>
              <a:ext uri="{FF2B5EF4-FFF2-40B4-BE49-F238E27FC236}">
                <a16:creationId xmlns:a16="http://schemas.microsoft.com/office/drawing/2014/main" id="{8C7374B6-6DA6-4C1D-951F-D8C57A9F1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4248" y="3068960"/>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四角い付箋のイラスト「淡黄色」">
            <a:extLst>
              <a:ext uri="{FF2B5EF4-FFF2-40B4-BE49-F238E27FC236}">
                <a16:creationId xmlns:a16="http://schemas.microsoft.com/office/drawing/2014/main" id="{21F6565F-9BD9-4D37-AE7C-7797FC7A2A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501008"/>
            <a:ext cx="800089" cy="720080"/>
          </a:xfrm>
          <a:prstGeom prst="rect">
            <a:avLst/>
          </a:prstGeom>
          <a:noFill/>
          <a:extLst>
            <a:ext uri="{909E8E84-426E-40DD-AFC4-6F175D3DCCD1}">
              <a14:hiddenFill xmlns:a14="http://schemas.microsoft.com/office/drawing/2010/main">
                <a:solidFill>
                  <a:srgbClr val="FFFFFF"/>
                </a:solidFill>
              </a14:hiddenFill>
            </a:ext>
          </a:extLst>
        </p:spPr>
      </p:pic>
      <p:sp>
        <p:nvSpPr>
          <p:cNvPr id="8" name="矢印: 右 7">
            <a:extLst>
              <a:ext uri="{FF2B5EF4-FFF2-40B4-BE49-F238E27FC236}">
                <a16:creationId xmlns:a16="http://schemas.microsoft.com/office/drawing/2014/main" id="{954CC3B6-B407-49EC-942E-6BEA1F0C2DA2}"/>
              </a:ext>
            </a:extLst>
          </p:cNvPr>
          <p:cNvSpPr/>
          <p:nvPr/>
        </p:nvSpPr>
        <p:spPr>
          <a:xfrm>
            <a:off x="2483768" y="3068960"/>
            <a:ext cx="1224136" cy="2880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F71400A1-29ED-4DCE-B354-EFECD553F94C}"/>
              </a:ext>
            </a:extLst>
          </p:cNvPr>
          <p:cNvSpPr/>
          <p:nvPr/>
        </p:nvSpPr>
        <p:spPr>
          <a:xfrm>
            <a:off x="5580112" y="3284984"/>
            <a:ext cx="1224136" cy="2880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76BDF64F-66DB-46A1-A900-5296A0269FFB}"/>
              </a:ext>
            </a:extLst>
          </p:cNvPr>
          <p:cNvSpPr txBox="1"/>
          <p:nvPr/>
        </p:nvSpPr>
        <p:spPr>
          <a:xfrm>
            <a:off x="323528" y="4941168"/>
            <a:ext cx="8550739" cy="584775"/>
          </a:xfrm>
          <a:prstGeom prst="rect">
            <a:avLst/>
          </a:prstGeom>
          <a:noFill/>
        </p:spPr>
        <p:txBody>
          <a:bodyPr wrap="none" rtlCol="0">
            <a:spAutoFit/>
          </a:bodyPr>
          <a:lstStyle/>
          <a:p>
            <a:r>
              <a:rPr kumimoji="1" lang="en-US" altLang="ja-JP" sz="3200"/>
              <a:t>Issue</a:t>
            </a:r>
            <a:r>
              <a:rPr kumimoji="1" lang="ja-JP" altLang="en-US" sz="3200"/>
              <a:t>がいまどんな状態にあるかを可視化する</a:t>
            </a:r>
          </a:p>
        </p:txBody>
      </p:sp>
    </p:spTree>
    <p:extLst>
      <p:ext uri="{BB962C8B-B14F-4D97-AF65-F5344CB8AC3E}">
        <p14:creationId xmlns:p14="http://schemas.microsoft.com/office/powerpoint/2010/main" val="41610452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FA57E4AF-4399-1C02-DC02-F6EE0941CFB6}"/>
              </a:ext>
            </a:extLst>
          </p:cNvPr>
          <p:cNvPicPr>
            <a:picLocks noChangeAspect="1"/>
          </p:cNvPicPr>
          <p:nvPr/>
        </p:nvPicPr>
        <p:blipFill>
          <a:blip r:embed="rId2"/>
          <a:stretch>
            <a:fillRect/>
          </a:stretch>
        </p:blipFill>
        <p:spPr>
          <a:xfrm>
            <a:off x="741460" y="1688095"/>
            <a:ext cx="7772400" cy="2724531"/>
          </a:xfrm>
          <a:prstGeom prst="rect">
            <a:avLst/>
          </a:prstGeom>
        </p:spPr>
      </p:pic>
      <p:sp>
        <p:nvSpPr>
          <p:cNvPr id="2" name="テキスト プレースホルダー 1">
            <a:extLst>
              <a:ext uri="{FF2B5EF4-FFF2-40B4-BE49-F238E27FC236}">
                <a16:creationId xmlns:a16="http://schemas.microsoft.com/office/drawing/2014/main" id="{9BC26781-C308-4608-9D76-5E22BF03044D}"/>
              </a:ext>
            </a:extLst>
          </p:cNvPr>
          <p:cNvSpPr>
            <a:spLocks noGrp="1"/>
          </p:cNvSpPr>
          <p:nvPr>
            <p:ph type="body" sz="quarter" idx="10"/>
          </p:nvPr>
        </p:nvSpPr>
        <p:spPr/>
        <p:txBody>
          <a:bodyPr/>
          <a:lstStyle/>
          <a:p>
            <a:r>
              <a:rPr lang="ja-JP" altLang="en-US" dirty="0"/>
              <a:t>課題</a:t>
            </a:r>
            <a:r>
              <a:rPr lang="en-US" altLang="ja-JP" dirty="0"/>
              <a:t>4 - Step 1</a:t>
            </a:r>
            <a:endParaRPr kumimoji="1" lang="ja-JP" altLang="en-US" dirty="0"/>
          </a:p>
        </p:txBody>
      </p:sp>
      <p:sp>
        <p:nvSpPr>
          <p:cNvPr id="5" name="テキスト ボックス 4">
            <a:extLst>
              <a:ext uri="{FF2B5EF4-FFF2-40B4-BE49-F238E27FC236}">
                <a16:creationId xmlns:a16="http://schemas.microsoft.com/office/drawing/2014/main" id="{A8EC0848-155C-4B93-A3D0-7FF5CB92A732}"/>
              </a:ext>
            </a:extLst>
          </p:cNvPr>
          <p:cNvSpPr txBox="1"/>
          <p:nvPr/>
        </p:nvSpPr>
        <p:spPr>
          <a:xfrm>
            <a:off x="251520" y="934033"/>
            <a:ext cx="2380780" cy="523220"/>
          </a:xfrm>
          <a:prstGeom prst="rect">
            <a:avLst/>
          </a:prstGeom>
          <a:noFill/>
        </p:spPr>
        <p:txBody>
          <a:bodyPr wrap="none" rtlCol="0">
            <a:spAutoFit/>
          </a:bodyPr>
          <a:lstStyle/>
          <a:p>
            <a:r>
              <a:rPr kumimoji="1" lang="en-US" altLang="ja-JP" sz="2800" dirty="0"/>
              <a:t>Project</a:t>
            </a:r>
            <a:r>
              <a:rPr kumimoji="1" lang="ja-JP" altLang="en-US" sz="2800"/>
              <a:t>の作成</a:t>
            </a:r>
          </a:p>
        </p:txBody>
      </p:sp>
      <p:sp>
        <p:nvSpPr>
          <p:cNvPr id="6" name="四角形: 角を丸くする 5">
            <a:extLst>
              <a:ext uri="{FF2B5EF4-FFF2-40B4-BE49-F238E27FC236}">
                <a16:creationId xmlns:a16="http://schemas.microsoft.com/office/drawing/2014/main" id="{699038FA-5359-42C5-BB6E-71C7478BEE84}"/>
              </a:ext>
            </a:extLst>
          </p:cNvPr>
          <p:cNvSpPr/>
          <p:nvPr/>
        </p:nvSpPr>
        <p:spPr>
          <a:xfrm>
            <a:off x="3429811" y="1978901"/>
            <a:ext cx="720080" cy="2160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4A21D1B1-8FA0-4D85-8F67-BFEC7ADC547F}"/>
              </a:ext>
            </a:extLst>
          </p:cNvPr>
          <p:cNvSpPr/>
          <p:nvPr/>
        </p:nvSpPr>
        <p:spPr>
          <a:xfrm>
            <a:off x="7615857" y="2365278"/>
            <a:ext cx="898004" cy="29045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47696DE3-4892-BA82-8EA5-0708507EEBA4}"/>
              </a:ext>
            </a:extLst>
          </p:cNvPr>
          <p:cNvSpPr/>
          <p:nvPr/>
        </p:nvSpPr>
        <p:spPr>
          <a:xfrm>
            <a:off x="3707904" y="1484784"/>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楕円 8">
            <a:extLst>
              <a:ext uri="{FF2B5EF4-FFF2-40B4-BE49-F238E27FC236}">
                <a16:creationId xmlns:a16="http://schemas.microsoft.com/office/drawing/2014/main" id="{5FA596F8-3BB5-2AFC-F558-8E265BB9A275}"/>
              </a:ext>
            </a:extLst>
          </p:cNvPr>
          <p:cNvSpPr/>
          <p:nvPr/>
        </p:nvSpPr>
        <p:spPr>
          <a:xfrm>
            <a:off x="8603151" y="2365278"/>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4" name="テキスト ボックス 3">
            <a:extLst>
              <a:ext uri="{FF2B5EF4-FFF2-40B4-BE49-F238E27FC236}">
                <a16:creationId xmlns:a16="http://schemas.microsoft.com/office/drawing/2014/main" id="{535873E4-7DE4-A5BE-9CC9-13848AAE6CC2}"/>
              </a:ext>
            </a:extLst>
          </p:cNvPr>
          <p:cNvSpPr txBox="1"/>
          <p:nvPr/>
        </p:nvSpPr>
        <p:spPr>
          <a:xfrm>
            <a:off x="683568" y="5301208"/>
            <a:ext cx="4057521" cy="646331"/>
          </a:xfrm>
          <a:prstGeom prst="rect">
            <a:avLst/>
          </a:prstGeom>
          <a:noFill/>
        </p:spPr>
        <p:txBody>
          <a:bodyPr wrap="none" rtlCol="0">
            <a:spAutoFit/>
          </a:bodyPr>
          <a:lstStyle/>
          <a:p>
            <a:pPr marL="342900" indent="-342900">
              <a:buAutoNum type="arabicPeriod"/>
            </a:pPr>
            <a:r>
              <a:rPr kumimoji="1" lang="ja-JP" altLang="en-US"/>
              <a:t>「</a:t>
            </a:r>
            <a:r>
              <a:rPr kumimoji="1" lang="en-US" altLang="ja-JP" dirty="0"/>
              <a:t>Projects</a:t>
            </a:r>
            <a:r>
              <a:rPr kumimoji="1" lang="ja-JP" altLang="en-US"/>
              <a:t>」タブをクリック</a:t>
            </a:r>
            <a:endParaRPr kumimoji="1" lang="en-US" altLang="ja-JP" dirty="0"/>
          </a:p>
          <a:p>
            <a:pPr marL="342900" indent="-342900">
              <a:buAutoNum type="arabicPeriod"/>
            </a:pPr>
            <a:r>
              <a:rPr lang="ja-JP" altLang="en-US"/>
              <a:t>「</a:t>
            </a:r>
            <a:r>
              <a:rPr lang="en-US" altLang="ja-JP" dirty="0"/>
              <a:t>New project</a:t>
            </a:r>
            <a:r>
              <a:rPr lang="ja-JP" altLang="en-US"/>
              <a:t>」ボタンをクリック</a:t>
            </a:r>
            <a:endParaRPr kumimoji="1" lang="en-US" altLang="ja-JP" dirty="0"/>
          </a:p>
        </p:txBody>
      </p:sp>
    </p:spTree>
    <p:extLst>
      <p:ext uri="{BB962C8B-B14F-4D97-AF65-F5344CB8AC3E}">
        <p14:creationId xmlns:p14="http://schemas.microsoft.com/office/powerpoint/2010/main" val="2576788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E851725-52A1-23C0-ABEA-B4E7FBDE808F}"/>
              </a:ext>
            </a:extLst>
          </p:cNvPr>
          <p:cNvSpPr>
            <a:spLocks noGrp="1"/>
          </p:cNvSpPr>
          <p:nvPr>
            <p:ph type="body" sz="quarter" idx="10"/>
          </p:nvPr>
        </p:nvSpPr>
        <p:spPr/>
        <p:txBody>
          <a:bodyPr/>
          <a:lstStyle/>
          <a:p>
            <a:r>
              <a:rPr kumimoji="1" lang="ja-JP" altLang="en-US"/>
              <a:t>認証の種類</a:t>
            </a:r>
          </a:p>
        </p:txBody>
      </p:sp>
      <p:pic>
        <p:nvPicPr>
          <p:cNvPr id="3" name="Picture 2" descr="鍵のイラスト">
            <a:extLst>
              <a:ext uri="{FF2B5EF4-FFF2-40B4-BE49-F238E27FC236}">
                <a16:creationId xmlns:a16="http://schemas.microsoft.com/office/drawing/2014/main" id="{F76B5C60-DD8F-D5BE-5DFB-3C453A82EBE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1966" y="1547638"/>
            <a:ext cx="883816" cy="8838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シンプルな南京錠のイラスト">
            <a:extLst>
              <a:ext uri="{FF2B5EF4-FFF2-40B4-BE49-F238E27FC236}">
                <a16:creationId xmlns:a16="http://schemas.microsoft.com/office/drawing/2014/main" id="{5513A8CB-9B44-E176-7B7D-205BB608CA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6079" y="1528119"/>
            <a:ext cx="883816" cy="883816"/>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1B680BFF-688F-86ED-2317-B04193CB9EF1}"/>
              </a:ext>
            </a:extLst>
          </p:cNvPr>
          <p:cNvSpPr txBox="1"/>
          <p:nvPr/>
        </p:nvSpPr>
        <p:spPr>
          <a:xfrm>
            <a:off x="179512" y="1052736"/>
            <a:ext cx="1415772" cy="461665"/>
          </a:xfrm>
          <a:prstGeom prst="rect">
            <a:avLst/>
          </a:prstGeom>
          <a:noFill/>
        </p:spPr>
        <p:txBody>
          <a:bodyPr wrap="none" rtlCol="0">
            <a:spAutoFit/>
          </a:bodyPr>
          <a:lstStyle/>
          <a:p>
            <a:r>
              <a:rPr kumimoji="1" lang="ja-JP" altLang="en-US" sz="2400">
                <a:solidFill>
                  <a:srgbClr val="011893"/>
                </a:solidFill>
              </a:rPr>
              <a:t>所持認証</a:t>
            </a:r>
          </a:p>
        </p:txBody>
      </p:sp>
      <p:sp>
        <p:nvSpPr>
          <p:cNvPr id="6" name="テキスト ボックス 5">
            <a:extLst>
              <a:ext uri="{FF2B5EF4-FFF2-40B4-BE49-F238E27FC236}">
                <a16:creationId xmlns:a16="http://schemas.microsoft.com/office/drawing/2014/main" id="{C8FF9101-184C-B9CB-DF7C-486A90565FCB}"/>
              </a:ext>
            </a:extLst>
          </p:cNvPr>
          <p:cNvSpPr txBox="1"/>
          <p:nvPr/>
        </p:nvSpPr>
        <p:spPr>
          <a:xfrm>
            <a:off x="179512" y="2799876"/>
            <a:ext cx="1415772" cy="461665"/>
          </a:xfrm>
          <a:prstGeom prst="rect">
            <a:avLst/>
          </a:prstGeom>
          <a:noFill/>
        </p:spPr>
        <p:txBody>
          <a:bodyPr wrap="none" rtlCol="0">
            <a:spAutoFit/>
          </a:bodyPr>
          <a:lstStyle/>
          <a:p>
            <a:r>
              <a:rPr kumimoji="1" lang="ja-JP" altLang="en-US" sz="2400">
                <a:solidFill>
                  <a:srgbClr val="011893"/>
                </a:solidFill>
              </a:rPr>
              <a:t>知識認証</a:t>
            </a:r>
          </a:p>
        </p:txBody>
      </p:sp>
      <p:pic>
        <p:nvPicPr>
          <p:cNvPr id="7" name="Picture 4" descr="笑う男性のイラスト（段階2）">
            <a:extLst>
              <a:ext uri="{FF2B5EF4-FFF2-40B4-BE49-F238E27FC236}">
                <a16:creationId xmlns:a16="http://schemas.microsoft.com/office/drawing/2014/main" id="{4ED3E583-965C-5D95-279E-B667C1C82BA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1907" y="3688498"/>
            <a:ext cx="672081" cy="903335"/>
          </a:xfrm>
          <a:prstGeom prst="rect">
            <a:avLst/>
          </a:prstGeom>
          <a:noFill/>
          <a:extLst>
            <a:ext uri="{909E8E84-426E-40DD-AFC4-6F175D3DCCD1}">
              <a14:hiddenFill xmlns:a14="http://schemas.microsoft.com/office/drawing/2010/main">
                <a:solidFill>
                  <a:srgbClr val="FFFFFF"/>
                </a:solidFill>
              </a14:hiddenFill>
            </a:ext>
          </a:extLst>
        </p:spPr>
      </p:pic>
      <p:sp>
        <p:nvSpPr>
          <p:cNvPr id="9" name="雲 8">
            <a:extLst>
              <a:ext uri="{FF2B5EF4-FFF2-40B4-BE49-F238E27FC236}">
                <a16:creationId xmlns:a16="http://schemas.microsoft.com/office/drawing/2014/main" id="{A3D24E16-770F-781D-43EE-FEBE513BB668}"/>
              </a:ext>
            </a:extLst>
          </p:cNvPr>
          <p:cNvSpPr/>
          <p:nvPr/>
        </p:nvSpPr>
        <p:spPr>
          <a:xfrm>
            <a:off x="1060585" y="3293174"/>
            <a:ext cx="922837" cy="654060"/>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331D49F-9301-4B9C-0B0C-CAB3411B4272}"/>
              </a:ext>
            </a:extLst>
          </p:cNvPr>
          <p:cNvSpPr txBox="1"/>
          <p:nvPr/>
        </p:nvSpPr>
        <p:spPr>
          <a:xfrm>
            <a:off x="1154906" y="3442405"/>
            <a:ext cx="1006636" cy="369332"/>
          </a:xfrm>
          <a:prstGeom prst="rect">
            <a:avLst/>
          </a:prstGeom>
          <a:noFill/>
        </p:spPr>
        <p:txBody>
          <a:bodyPr wrap="square" rtlCol="0">
            <a:spAutoFit/>
          </a:bodyPr>
          <a:lstStyle/>
          <a:p>
            <a:r>
              <a:rPr lang="en-US" altLang="ja-JP" dirty="0"/>
              <a:t>1234</a:t>
            </a:r>
            <a:endParaRPr kumimoji="1" lang="ja-JP" altLang="en-US"/>
          </a:p>
        </p:txBody>
      </p:sp>
      <p:pic>
        <p:nvPicPr>
          <p:cNvPr id="11" name="Picture 4" descr="笑う男性のイラスト（段階2）">
            <a:extLst>
              <a:ext uri="{FF2B5EF4-FFF2-40B4-BE49-F238E27FC236}">
                <a16:creationId xmlns:a16="http://schemas.microsoft.com/office/drawing/2014/main" id="{EEF0F279-322C-7DD2-26F7-226C3FC45F7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9101" y="1537878"/>
            <a:ext cx="672081" cy="9033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指で数えている男の子のイラスト（1）">
            <a:extLst>
              <a:ext uri="{FF2B5EF4-FFF2-40B4-BE49-F238E27FC236}">
                <a16:creationId xmlns:a16="http://schemas.microsoft.com/office/drawing/2014/main" id="{C311F499-6FC3-8A07-1CB0-15F82FE472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509" y="5593724"/>
            <a:ext cx="1023881" cy="9317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指紋のマーク">
            <a:extLst>
              <a:ext uri="{FF2B5EF4-FFF2-40B4-BE49-F238E27FC236}">
                <a16:creationId xmlns:a16="http://schemas.microsoft.com/office/drawing/2014/main" id="{1A85CF32-0B90-4CEA-5C26-4CD8F953A56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1224" y="5148653"/>
            <a:ext cx="654060" cy="654060"/>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7014E2DC-229C-25B3-CB9C-6459F18CFC49}"/>
              </a:ext>
            </a:extLst>
          </p:cNvPr>
          <p:cNvSpPr txBox="1"/>
          <p:nvPr/>
        </p:nvSpPr>
        <p:spPr>
          <a:xfrm>
            <a:off x="179512" y="4761686"/>
            <a:ext cx="1415772" cy="461665"/>
          </a:xfrm>
          <a:prstGeom prst="rect">
            <a:avLst/>
          </a:prstGeom>
          <a:noFill/>
        </p:spPr>
        <p:txBody>
          <a:bodyPr wrap="none" rtlCol="0">
            <a:spAutoFit/>
          </a:bodyPr>
          <a:lstStyle/>
          <a:p>
            <a:r>
              <a:rPr kumimoji="1" lang="ja-JP" altLang="en-US" sz="2400">
                <a:solidFill>
                  <a:srgbClr val="011893"/>
                </a:solidFill>
              </a:rPr>
              <a:t>生体認証</a:t>
            </a:r>
          </a:p>
        </p:txBody>
      </p:sp>
      <p:pic>
        <p:nvPicPr>
          <p:cNvPr id="15" name="Picture 18" descr="タブレットPCのイラスト">
            <a:extLst>
              <a:ext uri="{FF2B5EF4-FFF2-40B4-BE49-F238E27FC236}">
                <a16:creationId xmlns:a16="http://schemas.microsoft.com/office/drawing/2014/main" id="{08DCC616-65AB-AF49-736C-5F4BC20B9D4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88237" y="5732840"/>
            <a:ext cx="851658" cy="792042"/>
          </a:xfrm>
          <a:prstGeom prst="rect">
            <a:avLst/>
          </a:prstGeom>
          <a:noFill/>
          <a:extLst>
            <a:ext uri="{909E8E84-426E-40DD-AFC4-6F175D3DCCD1}">
              <a14:hiddenFill xmlns:a14="http://schemas.microsoft.com/office/drawing/2010/main">
                <a:solidFill>
                  <a:srgbClr val="FFFFFF"/>
                </a:solidFill>
              </a14:hiddenFill>
            </a:ext>
          </a:extLst>
        </p:spPr>
      </p:pic>
      <p:sp>
        <p:nvSpPr>
          <p:cNvPr id="16" name="右矢印 15">
            <a:extLst>
              <a:ext uri="{FF2B5EF4-FFF2-40B4-BE49-F238E27FC236}">
                <a16:creationId xmlns:a16="http://schemas.microsoft.com/office/drawing/2014/main" id="{502A448F-AEF1-CA65-7BCF-4B684B9ED7FB}"/>
              </a:ext>
            </a:extLst>
          </p:cNvPr>
          <p:cNvSpPr/>
          <p:nvPr/>
        </p:nvSpPr>
        <p:spPr>
          <a:xfrm>
            <a:off x="1805646" y="1872148"/>
            <a:ext cx="533673" cy="2849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16">
            <a:extLst>
              <a:ext uri="{FF2B5EF4-FFF2-40B4-BE49-F238E27FC236}">
                <a16:creationId xmlns:a16="http://schemas.microsoft.com/office/drawing/2014/main" id="{4213E337-67C3-F4A7-CC1F-60CEF503EF90}"/>
              </a:ext>
            </a:extLst>
          </p:cNvPr>
          <p:cNvSpPr/>
          <p:nvPr/>
        </p:nvSpPr>
        <p:spPr>
          <a:xfrm>
            <a:off x="1805646" y="3959965"/>
            <a:ext cx="533673" cy="2849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右矢印 17">
            <a:extLst>
              <a:ext uri="{FF2B5EF4-FFF2-40B4-BE49-F238E27FC236}">
                <a16:creationId xmlns:a16="http://schemas.microsoft.com/office/drawing/2014/main" id="{5F3CD500-4E21-81E8-6924-34B5CA7EFA0D}"/>
              </a:ext>
            </a:extLst>
          </p:cNvPr>
          <p:cNvSpPr/>
          <p:nvPr/>
        </p:nvSpPr>
        <p:spPr>
          <a:xfrm>
            <a:off x="1805646" y="5949422"/>
            <a:ext cx="533673" cy="2849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929003D6-1788-04F2-58F3-969715A5DD7D}"/>
              </a:ext>
            </a:extLst>
          </p:cNvPr>
          <p:cNvSpPr txBox="1"/>
          <p:nvPr/>
        </p:nvSpPr>
        <p:spPr>
          <a:xfrm>
            <a:off x="3563888" y="1489931"/>
            <a:ext cx="5057795" cy="707886"/>
          </a:xfrm>
          <a:prstGeom prst="rect">
            <a:avLst/>
          </a:prstGeom>
          <a:noFill/>
        </p:spPr>
        <p:txBody>
          <a:bodyPr wrap="none" rtlCol="0">
            <a:spAutoFit/>
          </a:bodyPr>
          <a:lstStyle/>
          <a:p>
            <a:r>
              <a:rPr kumimoji="1" lang="ja-JP" altLang="en-US" sz="2000"/>
              <a:t>何かを所持していることをもって認証する</a:t>
            </a:r>
            <a:endParaRPr kumimoji="1" lang="en-US" altLang="ja-JP" sz="2000" dirty="0"/>
          </a:p>
          <a:p>
            <a:r>
              <a:rPr lang="ja-JP" altLang="en-US" sz="2000"/>
              <a:t>例：家の鍵など</a:t>
            </a:r>
            <a:endParaRPr kumimoji="1" lang="ja-JP" altLang="en-US" sz="2000"/>
          </a:p>
        </p:txBody>
      </p:sp>
      <p:sp>
        <p:nvSpPr>
          <p:cNvPr id="21" name="テキスト ボックス 20">
            <a:extLst>
              <a:ext uri="{FF2B5EF4-FFF2-40B4-BE49-F238E27FC236}">
                <a16:creationId xmlns:a16="http://schemas.microsoft.com/office/drawing/2014/main" id="{13173DD6-7140-725D-192D-AEBDD820DA37}"/>
              </a:ext>
            </a:extLst>
          </p:cNvPr>
          <p:cNvSpPr txBox="1"/>
          <p:nvPr/>
        </p:nvSpPr>
        <p:spPr>
          <a:xfrm>
            <a:off x="3654968" y="3506868"/>
            <a:ext cx="4887877" cy="707886"/>
          </a:xfrm>
          <a:prstGeom prst="rect">
            <a:avLst/>
          </a:prstGeom>
          <a:noFill/>
        </p:spPr>
        <p:txBody>
          <a:bodyPr wrap="none" rtlCol="0">
            <a:spAutoFit/>
          </a:bodyPr>
          <a:lstStyle/>
          <a:p>
            <a:r>
              <a:rPr kumimoji="1" lang="ja-JP" altLang="en-US" sz="2000" b="1"/>
              <a:t>何かを知っていることをもって認証する</a:t>
            </a:r>
            <a:endParaRPr kumimoji="1" lang="en-US" altLang="ja-JP" sz="2000" b="1" dirty="0"/>
          </a:p>
          <a:p>
            <a:r>
              <a:rPr lang="ja-JP" altLang="en-US" sz="2000" b="1"/>
              <a:t>例：暗証番号やパスワード等</a:t>
            </a:r>
            <a:endParaRPr lang="en-US" altLang="ja-JP" sz="2000" b="1" dirty="0"/>
          </a:p>
        </p:txBody>
      </p:sp>
      <p:pic>
        <p:nvPicPr>
          <p:cNvPr id="1026" name="Picture 2" descr="ATM・キャッシュディスペンサーのイラスト">
            <a:extLst>
              <a:ext uri="{FF2B5EF4-FFF2-40B4-BE49-F238E27FC236}">
                <a16:creationId xmlns:a16="http://schemas.microsoft.com/office/drawing/2014/main" id="{15F116AA-4499-566D-9F2B-E8BED38C21C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39319" y="3506868"/>
            <a:ext cx="1063280" cy="1137198"/>
          </a:xfrm>
          <a:prstGeom prst="rect">
            <a:avLst/>
          </a:prstGeom>
          <a:noFill/>
          <a:extLst>
            <a:ext uri="{909E8E84-426E-40DD-AFC4-6F175D3DCCD1}">
              <a14:hiddenFill xmlns:a14="http://schemas.microsoft.com/office/drawing/2010/main">
                <a:solidFill>
                  <a:srgbClr val="FFFFFF"/>
                </a:solidFill>
              </a14:hiddenFill>
            </a:ext>
          </a:extLst>
        </p:spPr>
      </p:pic>
      <p:sp>
        <p:nvSpPr>
          <p:cNvPr id="22" name="テキスト ボックス 21">
            <a:extLst>
              <a:ext uri="{FF2B5EF4-FFF2-40B4-BE49-F238E27FC236}">
                <a16:creationId xmlns:a16="http://schemas.microsoft.com/office/drawing/2014/main" id="{F9C9AB0B-389B-D748-73A6-A371B7870E92}"/>
              </a:ext>
            </a:extLst>
          </p:cNvPr>
          <p:cNvSpPr txBox="1"/>
          <p:nvPr/>
        </p:nvSpPr>
        <p:spPr>
          <a:xfrm>
            <a:off x="3683569" y="5595479"/>
            <a:ext cx="3518912" cy="707886"/>
          </a:xfrm>
          <a:prstGeom prst="rect">
            <a:avLst/>
          </a:prstGeom>
          <a:noFill/>
        </p:spPr>
        <p:txBody>
          <a:bodyPr wrap="none" rtlCol="0">
            <a:spAutoFit/>
          </a:bodyPr>
          <a:lstStyle/>
          <a:p>
            <a:r>
              <a:rPr kumimoji="1" lang="ja-JP" altLang="en-US" sz="2000"/>
              <a:t>体の一部を利用して認証する</a:t>
            </a:r>
            <a:endParaRPr kumimoji="1" lang="en-US" altLang="ja-JP" sz="2000" dirty="0"/>
          </a:p>
          <a:p>
            <a:r>
              <a:rPr lang="ja-JP" altLang="en-US" sz="2000"/>
              <a:t>例：指紋認証や顔認証など</a:t>
            </a:r>
            <a:endParaRPr lang="en-US" altLang="ja-JP" sz="2000" dirty="0"/>
          </a:p>
        </p:txBody>
      </p:sp>
    </p:spTree>
    <p:extLst>
      <p:ext uri="{BB962C8B-B14F-4D97-AF65-F5344CB8AC3E}">
        <p14:creationId xmlns:p14="http://schemas.microsoft.com/office/powerpoint/2010/main" val="40320180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E4D5E9EB-F80B-843C-D245-2002E90E4387}"/>
              </a:ext>
            </a:extLst>
          </p:cNvPr>
          <p:cNvPicPr>
            <a:picLocks noChangeAspect="1"/>
          </p:cNvPicPr>
          <p:nvPr/>
        </p:nvPicPr>
        <p:blipFill>
          <a:blip r:embed="rId2"/>
          <a:stretch>
            <a:fillRect/>
          </a:stretch>
        </p:blipFill>
        <p:spPr>
          <a:xfrm>
            <a:off x="572859" y="1308410"/>
            <a:ext cx="7270245" cy="4870359"/>
          </a:xfrm>
          <a:prstGeom prst="rect">
            <a:avLst/>
          </a:prstGeom>
        </p:spPr>
      </p:pic>
      <p:sp>
        <p:nvSpPr>
          <p:cNvPr id="2" name="テキスト プレースホルダー 1">
            <a:extLst>
              <a:ext uri="{FF2B5EF4-FFF2-40B4-BE49-F238E27FC236}">
                <a16:creationId xmlns:a16="http://schemas.microsoft.com/office/drawing/2014/main" id="{7A074C00-59B3-1C2F-684F-44D79ED19E6C}"/>
              </a:ext>
            </a:extLst>
          </p:cNvPr>
          <p:cNvSpPr>
            <a:spLocks noGrp="1"/>
          </p:cNvSpPr>
          <p:nvPr>
            <p:ph type="body" sz="quarter" idx="10"/>
          </p:nvPr>
        </p:nvSpPr>
        <p:spPr/>
        <p:txBody>
          <a:bodyPr/>
          <a:lstStyle/>
          <a:p>
            <a:r>
              <a:rPr lang="ja-JP" altLang="en-US" dirty="0"/>
              <a:t>課題</a:t>
            </a:r>
            <a:r>
              <a:rPr lang="en-US" altLang="ja-JP" dirty="0"/>
              <a:t>4 - Step 1</a:t>
            </a:r>
            <a:endParaRPr kumimoji="1" lang="ja-JP" altLang="en-US" dirty="0"/>
          </a:p>
        </p:txBody>
      </p:sp>
      <p:sp>
        <p:nvSpPr>
          <p:cNvPr id="17" name="四角形: 角を丸くする 6">
            <a:extLst>
              <a:ext uri="{FF2B5EF4-FFF2-40B4-BE49-F238E27FC236}">
                <a16:creationId xmlns:a16="http://schemas.microsoft.com/office/drawing/2014/main" id="{5B73277E-BD2A-A797-8EE1-9ED0BFE26B85}"/>
              </a:ext>
            </a:extLst>
          </p:cNvPr>
          <p:cNvSpPr/>
          <p:nvPr/>
        </p:nvSpPr>
        <p:spPr>
          <a:xfrm>
            <a:off x="526775" y="2759964"/>
            <a:ext cx="1333467" cy="32189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7">
            <a:extLst>
              <a:ext uri="{FF2B5EF4-FFF2-40B4-BE49-F238E27FC236}">
                <a16:creationId xmlns:a16="http://schemas.microsoft.com/office/drawing/2014/main" id="{1C2197C8-5388-11F0-2292-6D40448315D1}"/>
              </a:ext>
            </a:extLst>
          </p:cNvPr>
          <p:cNvSpPr/>
          <p:nvPr/>
        </p:nvSpPr>
        <p:spPr>
          <a:xfrm>
            <a:off x="156998" y="687699"/>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24" name="テキスト ボックス 23">
            <a:extLst>
              <a:ext uri="{FF2B5EF4-FFF2-40B4-BE49-F238E27FC236}">
                <a16:creationId xmlns:a16="http://schemas.microsoft.com/office/drawing/2014/main" id="{37FEDC58-6C81-11DA-E3AB-113611199922}"/>
              </a:ext>
            </a:extLst>
          </p:cNvPr>
          <p:cNvSpPr txBox="1"/>
          <p:nvPr/>
        </p:nvSpPr>
        <p:spPr>
          <a:xfrm>
            <a:off x="805070" y="687699"/>
            <a:ext cx="1954381" cy="369332"/>
          </a:xfrm>
          <a:prstGeom prst="rect">
            <a:avLst/>
          </a:prstGeom>
          <a:noFill/>
        </p:spPr>
        <p:txBody>
          <a:bodyPr wrap="none" rtlCol="0">
            <a:spAutoFit/>
          </a:bodyPr>
          <a:lstStyle/>
          <a:p>
            <a:r>
              <a:rPr kumimoji="1" lang="ja-JP" altLang="en-US"/>
              <a:t>「</a:t>
            </a:r>
            <a:r>
              <a:rPr kumimoji="1" lang="en-US" altLang="ja-JP" dirty="0"/>
              <a:t>Board</a:t>
            </a:r>
            <a:r>
              <a:rPr kumimoji="1" lang="ja-JP" altLang="en-US"/>
              <a:t>を選ぶ」</a:t>
            </a:r>
          </a:p>
        </p:txBody>
      </p:sp>
      <p:cxnSp>
        <p:nvCxnSpPr>
          <p:cNvPr id="26" name="カギ線コネクタ 25">
            <a:extLst>
              <a:ext uri="{FF2B5EF4-FFF2-40B4-BE49-F238E27FC236}">
                <a16:creationId xmlns:a16="http://schemas.microsoft.com/office/drawing/2014/main" id="{788D77EC-5AA2-1EB4-DC6E-D8AD91E0296D}"/>
              </a:ext>
            </a:extLst>
          </p:cNvPr>
          <p:cNvCxnSpPr>
            <a:stCxn id="20" idx="4"/>
            <a:endCxn id="17" idx="1"/>
          </p:cNvCxnSpPr>
          <p:nvPr/>
        </p:nvCxnSpPr>
        <p:spPr>
          <a:xfrm rot="16200000" flipH="1">
            <a:off x="-447422" y="1946714"/>
            <a:ext cx="1794640" cy="153753"/>
          </a:xfrm>
          <a:prstGeom prst="bentConnector2">
            <a:avLst/>
          </a:prstGeom>
          <a:ln w="2857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7356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4D5CF61-5E22-2387-EBDF-EE4557227057}"/>
              </a:ext>
            </a:extLst>
          </p:cNvPr>
          <p:cNvSpPr>
            <a:spLocks noGrp="1"/>
          </p:cNvSpPr>
          <p:nvPr>
            <p:ph type="body" sz="quarter" idx="10"/>
          </p:nvPr>
        </p:nvSpPr>
        <p:spPr/>
        <p:txBody>
          <a:bodyPr/>
          <a:lstStyle/>
          <a:p>
            <a:r>
              <a:rPr lang="ja-JP" altLang="en-US" dirty="0"/>
              <a:t>課題</a:t>
            </a:r>
            <a:r>
              <a:rPr lang="en-US" altLang="ja-JP" dirty="0"/>
              <a:t>4 - Step 1</a:t>
            </a:r>
            <a:endParaRPr kumimoji="1" lang="ja-JP" altLang="en-US" dirty="0"/>
          </a:p>
        </p:txBody>
      </p:sp>
      <p:pic>
        <p:nvPicPr>
          <p:cNvPr id="4" name="図 3">
            <a:extLst>
              <a:ext uri="{FF2B5EF4-FFF2-40B4-BE49-F238E27FC236}">
                <a16:creationId xmlns:a16="http://schemas.microsoft.com/office/drawing/2014/main" id="{13DDDF52-872C-3C0B-E4B1-4D43CF9D27DD}"/>
              </a:ext>
            </a:extLst>
          </p:cNvPr>
          <p:cNvPicPr>
            <a:picLocks noChangeAspect="1"/>
          </p:cNvPicPr>
          <p:nvPr/>
        </p:nvPicPr>
        <p:blipFill>
          <a:blip r:embed="rId2"/>
          <a:stretch>
            <a:fillRect/>
          </a:stretch>
        </p:blipFill>
        <p:spPr>
          <a:xfrm>
            <a:off x="730712" y="1466766"/>
            <a:ext cx="7045405" cy="4230254"/>
          </a:xfrm>
          <a:prstGeom prst="rect">
            <a:avLst/>
          </a:prstGeom>
        </p:spPr>
      </p:pic>
      <p:sp>
        <p:nvSpPr>
          <p:cNvPr id="18" name="四角形: 角を丸くする 6">
            <a:extLst>
              <a:ext uri="{FF2B5EF4-FFF2-40B4-BE49-F238E27FC236}">
                <a16:creationId xmlns:a16="http://schemas.microsoft.com/office/drawing/2014/main" id="{E127F39E-EDD7-83D1-1131-05482536AE3A}"/>
              </a:ext>
            </a:extLst>
          </p:cNvPr>
          <p:cNvSpPr/>
          <p:nvPr/>
        </p:nvSpPr>
        <p:spPr>
          <a:xfrm>
            <a:off x="2804445" y="2006511"/>
            <a:ext cx="607910" cy="250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8">
            <a:extLst>
              <a:ext uri="{FF2B5EF4-FFF2-40B4-BE49-F238E27FC236}">
                <a16:creationId xmlns:a16="http://schemas.microsoft.com/office/drawing/2014/main" id="{631635B4-582C-6C12-F7E8-92286607D0A6}"/>
              </a:ext>
            </a:extLst>
          </p:cNvPr>
          <p:cNvSpPr/>
          <p:nvPr/>
        </p:nvSpPr>
        <p:spPr>
          <a:xfrm>
            <a:off x="3942821" y="965772"/>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23" name="テキスト ボックス 22">
            <a:extLst>
              <a:ext uri="{FF2B5EF4-FFF2-40B4-BE49-F238E27FC236}">
                <a16:creationId xmlns:a16="http://schemas.microsoft.com/office/drawing/2014/main" id="{E4C8E5C5-A00D-4261-F150-F740C1A2CDD2}"/>
              </a:ext>
            </a:extLst>
          </p:cNvPr>
          <p:cNvSpPr txBox="1"/>
          <p:nvPr/>
        </p:nvSpPr>
        <p:spPr>
          <a:xfrm>
            <a:off x="4408692" y="953544"/>
            <a:ext cx="3057247" cy="369332"/>
          </a:xfrm>
          <a:prstGeom prst="rect">
            <a:avLst/>
          </a:prstGeom>
          <a:noFill/>
        </p:spPr>
        <p:txBody>
          <a:bodyPr wrap="none" rtlCol="0">
            <a:spAutoFit/>
          </a:bodyPr>
          <a:lstStyle/>
          <a:p>
            <a:r>
              <a:rPr kumimoji="1" lang="ja-JP" altLang="en-US"/>
              <a:t>名前を「</a:t>
            </a:r>
            <a:r>
              <a:rPr kumimoji="1" lang="en-US" altLang="ja-JP" dirty="0"/>
              <a:t>Kanban</a:t>
            </a:r>
            <a:r>
              <a:rPr kumimoji="1" lang="ja-JP" altLang="en-US"/>
              <a:t>」に変える</a:t>
            </a:r>
          </a:p>
        </p:txBody>
      </p:sp>
      <p:cxnSp>
        <p:nvCxnSpPr>
          <p:cNvPr id="28" name="カギ線コネクタ 27">
            <a:extLst>
              <a:ext uri="{FF2B5EF4-FFF2-40B4-BE49-F238E27FC236}">
                <a16:creationId xmlns:a16="http://schemas.microsoft.com/office/drawing/2014/main" id="{F4413AF9-EC74-D15D-BE66-6EFB3BBD030E}"/>
              </a:ext>
            </a:extLst>
          </p:cNvPr>
          <p:cNvCxnSpPr>
            <a:stCxn id="21" idx="2"/>
            <a:endCxn id="18" idx="0"/>
          </p:cNvCxnSpPr>
          <p:nvPr/>
        </p:nvCxnSpPr>
        <p:spPr>
          <a:xfrm rot="10800000" flipV="1">
            <a:off x="3108401" y="1185057"/>
            <a:ext cx="834421" cy="821453"/>
          </a:xfrm>
          <a:prstGeom prst="bentConnector2">
            <a:avLst/>
          </a:prstGeom>
          <a:ln w="2857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四角形: 角を丸くする 6">
            <a:extLst>
              <a:ext uri="{FF2B5EF4-FFF2-40B4-BE49-F238E27FC236}">
                <a16:creationId xmlns:a16="http://schemas.microsoft.com/office/drawing/2014/main" id="{99916191-1F6B-F223-E44A-E35502BC86F0}"/>
              </a:ext>
            </a:extLst>
          </p:cNvPr>
          <p:cNvSpPr/>
          <p:nvPr/>
        </p:nvSpPr>
        <p:spPr>
          <a:xfrm>
            <a:off x="6777187" y="5281252"/>
            <a:ext cx="946891" cy="34639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9">
            <a:extLst>
              <a:ext uri="{FF2B5EF4-FFF2-40B4-BE49-F238E27FC236}">
                <a16:creationId xmlns:a16="http://schemas.microsoft.com/office/drawing/2014/main" id="{410202D3-956A-3DE1-42BF-733BB74900A7}"/>
              </a:ext>
            </a:extLst>
          </p:cNvPr>
          <p:cNvSpPr/>
          <p:nvPr/>
        </p:nvSpPr>
        <p:spPr>
          <a:xfrm>
            <a:off x="6193721" y="5249309"/>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3</a:t>
            </a:r>
            <a:endParaRPr kumimoji="1" lang="ja-JP" altLang="en-US" dirty="0"/>
          </a:p>
        </p:txBody>
      </p:sp>
      <p:pic>
        <p:nvPicPr>
          <p:cNvPr id="16" name="図 15">
            <a:extLst>
              <a:ext uri="{FF2B5EF4-FFF2-40B4-BE49-F238E27FC236}">
                <a16:creationId xmlns:a16="http://schemas.microsoft.com/office/drawing/2014/main" id="{F20151C4-D21B-CBE6-F2D0-7EB5DAFA28E2}"/>
              </a:ext>
            </a:extLst>
          </p:cNvPr>
          <p:cNvPicPr>
            <a:picLocks noChangeAspect="1"/>
          </p:cNvPicPr>
          <p:nvPr/>
        </p:nvPicPr>
        <p:blipFill>
          <a:blip r:embed="rId3"/>
          <a:stretch>
            <a:fillRect/>
          </a:stretch>
        </p:blipFill>
        <p:spPr>
          <a:xfrm>
            <a:off x="394733" y="4682174"/>
            <a:ext cx="2321023" cy="1978821"/>
          </a:xfrm>
          <a:prstGeom prst="rect">
            <a:avLst/>
          </a:prstGeom>
        </p:spPr>
      </p:pic>
      <p:sp>
        <p:nvSpPr>
          <p:cNvPr id="7" name="四角形: 角を丸くする 6">
            <a:extLst>
              <a:ext uri="{FF2B5EF4-FFF2-40B4-BE49-F238E27FC236}">
                <a16:creationId xmlns:a16="http://schemas.microsoft.com/office/drawing/2014/main" id="{D9B98D82-BF6E-0FC3-DB3D-D3793F49808B}"/>
              </a:ext>
            </a:extLst>
          </p:cNvPr>
          <p:cNvSpPr/>
          <p:nvPr/>
        </p:nvSpPr>
        <p:spPr>
          <a:xfrm>
            <a:off x="618127" y="6008814"/>
            <a:ext cx="1396528" cy="25073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四角形: 角を丸くする 19">
            <a:extLst>
              <a:ext uri="{FF2B5EF4-FFF2-40B4-BE49-F238E27FC236}">
                <a16:creationId xmlns:a16="http://schemas.microsoft.com/office/drawing/2014/main" id="{6433DD4C-53BF-C6CB-1727-989BDB2C376B}"/>
              </a:ext>
            </a:extLst>
          </p:cNvPr>
          <p:cNvSpPr/>
          <p:nvPr/>
        </p:nvSpPr>
        <p:spPr>
          <a:xfrm>
            <a:off x="757043" y="4722871"/>
            <a:ext cx="360040"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9">
            <a:extLst>
              <a:ext uri="{FF2B5EF4-FFF2-40B4-BE49-F238E27FC236}">
                <a16:creationId xmlns:a16="http://schemas.microsoft.com/office/drawing/2014/main" id="{F5620644-D44C-7CD4-4C70-B2582A8F255F}"/>
              </a:ext>
            </a:extLst>
          </p:cNvPr>
          <p:cNvSpPr/>
          <p:nvPr/>
        </p:nvSpPr>
        <p:spPr>
          <a:xfrm>
            <a:off x="614394" y="4271719"/>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4</a:t>
            </a:r>
            <a:endParaRPr kumimoji="1" lang="ja-JP" altLang="en-US" dirty="0"/>
          </a:p>
        </p:txBody>
      </p:sp>
      <p:sp>
        <p:nvSpPr>
          <p:cNvPr id="9" name="楕円 9">
            <a:extLst>
              <a:ext uri="{FF2B5EF4-FFF2-40B4-BE49-F238E27FC236}">
                <a16:creationId xmlns:a16="http://schemas.microsoft.com/office/drawing/2014/main" id="{CB1489A7-7EEF-9C69-9E2D-3D2E5EC79A55}"/>
              </a:ext>
            </a:extLst>
          </p:cNvPr>
          <p:cNvSpPr/>
          <p:nvPr/>
        </p:nvSpPr>
        <p:spPr>
          <a:xfrm>
            <a:off x="2030598" y="5962988"/>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5</a:t>
            </a:r>
            <a:endParaRPr kumimoji="1" lang="ja-JP" altLang="en-US" dirty="0"/>
          </a:p>
        </p:txBody>
      </p:sp>
      <p:sp>
        <p:nvSpPr>
          <p:cNvPr id="10" name="テキスト ボックス 9">
            <a:extLst>
              <a:ext uri="{FF2B5EF4-FFF2-40B4-BE49-F238E27FC236}">
                <a16:creationId xmlns:a16="http://schemas.microsoft.com/office/drawing/2014/main" id="{896B45B3-1F75-3070-6CE0-E689F1914A36}"/>
              </a:ext>
            </a:extLst>
          </p:cNvPr>
          <p:cNvSpPr txBox="1"/>
          <p:nvPr/>
        </p:nvSpPr>
        <p:spPr>
          <a:xfrm>
            <a:off x="0" y="3865757"/>
            <a:ext cx="2954655" cy="369332"/>
          </a:xfrm>
          <a:prstGeom prst="rect">
            <a:avLst/>
          </a:prstGeom>
          <a:noFill/>
        </p:spPr>
        <p:txBody>
          <a:bodyPr wrap="none" rtlCol="0">
            <a:spAutoFit/>
          </a:bodyPr>
          <a:lstStyle/>
          <a:p>
            <a:r>
              <a:rPr kumimoji="1" lang="ja-JP" altLang="en-US" dirty="0"/>
              <a:t>左上のアイコンをクリック</a:t>
            </a:r>
          </a:p>
        </p:txBody>
      </p:sp>
      <p:sp>
        <p:nvSpPr>
          <p:cNvPr id="11" name="テキスト ボックス 10">
            <a:extLst>
              <a:ext uri="{FF2B5EF4-FFF2-40B4-BE49-F238E27FC236}">
                <a16:creationId xmlns:a16="http://schemas.microsoft.com/office/drawing/2014/main" id="{3D1728EF-1D6A-6BC1-B80C-A87DC75F6522}"/>
              </a:ext>
            </a:extLst>
          </p:cNvPr>
          <p:cNvSpPr txBox="1"/>
          <p:nvPr/>
        </p:nvSpPr>
        <p:spPr>
          <a:xfrm>
            <a:off x="2494156" y="5973338"/>
            <a:ext cx="1954381" cy="369332"/>
          </a:xfrm>
          <a:prstGeom prst="rect">
            <a:avLst/>
          </a:prstGeom>
          <a:noFill/>
        </p:spPr>
        <p:txBody>
          <a:bodyPr wrap="none" rtlCol="0">
            <a:spAutoFit/>
          </a:bodyPr>
          <a:lstStyle/>
          <a:p>
            <a:r>
              <a:rPr kumimoji="1" lang="en-US" altLang="ja-JP" dirty="0" err="1"/>
              <a:t>github</a:t>
            </a:r>
            <a:r>
              <a:rPr kumimoji="1" lang="en-US" altLang="ja-JP" dirty="0"/>
              <a:t>-test</a:t>
            </a:r>
            <a:r>
              <a:rPr kumimoji="1" lang="ja-JP" altLang="en-US" dirty="0"/>
              <a:t>を表示</a:t>
            </a:r>
          </a:p>
        </p:txBody>
      </p:sp>
    </p:spTree>
    <p:extLst>
      <p:ext uri="{BB962C8B-B14F-4D97-AF65-F5344CB8AC3E}">
        <p14:creationId xmlns:p14="http://schemas.microsoft.com/office/powerpoint/2010/main" val="30954017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80DC7E71-C41B-C88B-DFCC-7AF73B468345}"/>
              </a:ext>
            </a:extLst>
          </p:cNvPr>
          <p:cNvPicPr>
            <a:picLocks noChangeAspect="1"/>
          </p:cNvPicPr>
          <p:nvPr/>
        </p:nvPicPr>
        <p:blipFill>
          <a:blip r:embed="rId2"/>
          <a:stretch>
            <a:fillRect/>
          </a:stretch>
        </p:blipFill>
        <p:spPr>
          <a:xfrm>
            <a:off x="462636" y="1658128"/>
            <a:ext cx="6645283" cy="5136120"/>
          </a:xfrm>
          <a:prstGeom prst="rect">
            <a:avLst/>
          </a:prstGeom>
        </p:spPr>
      </p:pic>
      <p:sp>
        <p:nvSpPr>
          <p:cNvPr id="2" name="テキスト プレースホルダー 1">
            <a:extLst>
              <a:ext uri="{FF2B5EF4-FFF2-40B4-BE49-F238E27FC236}">
                <a16:creationId xmlns:a16="http://schemas.microsoft.com/office/drawing/2014/main" id="{CEF24C89-3C85-4354-B80D-702DE8C2FB0D}"/>
              </a:ext>
            </a:extLst>
          </p:cNvPr>
          <p:cNvSpPr>
            <a:spLocks noGrp="1"/>
          </p:cNvSpPr>
          <p:nvPr>
            <p:ph type="body" sz="quarter" idx="10"/>
          </p:nvPr>
        </p:nvSpPr>
        <p:spPr/>
        <p:txBody>
          <a:bodyPr/>
          <a:lstStyle/>
          <a:p>
            <a:r>
              <a:rPr lang="ja-JP" altLang="en-US"/>
              <a:t>課題</a:t>
            </a:r>
            <a:r>
              <a:rPr lang="en-US" altLang="ja-JP"/>
              <a:t>4 - Step 2</a:t>
            </a:r>
            <a:endParaRPr kumimoji="1" lang="ja-JP" altLang="en-US"/>
          </a:p>
        </p:txBody>
      </p:sp>
      <p:sp>
        <p:nvSpPr>
          <p:cNvPr id="5" name="四角形: 角を丸くする 4">
            <a:extLst>
              <a:ext uri="{FF2B5EF4-FFF2-40B4-BE49-F238E27FC236}">
                <a16:creationId xmlns:a16="http://schemas.microsoft.com/office/drawing/2014/main" id="{863C2C03-E906-4253-A7D7-4E9BCCBB7F83}"/>
              </a:ext>
            </a:extLst>
          </p:cNvPr>
          <p:cNvSpPr/>
          <p:nvPr/>
        </p:nvSpPr>
        <p:spPr>
          <a:xfrm>
            <a:off x="1019406" y="2004742"/>
            <a:ext cx="576064" cy="2160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09B9E69D-A750-410E-9296-96A357AAA966}"/>
              </a:ext>
            </a:extLst>
          </p:cNvPr>
          <p:cNvSpPr/>
          <p:nvPr/>
        </p:nvSpPr>
        <p:spPr>
          <a:xfrm>
            <a:off x="764476" y="2789102"/>
            <a:ext cx="4176464"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7CFAB2BA-DCCD-4939-ABED-E2DD36E7DEFC}"/>
              </a:ext>
            </a:extLst>
          </p:cNvPr>
          <p:cNvSpPr/>
          <p:nvPr/>
        </p:nvSpPr>
        <p:spPr>
          <a:xfrm>
            <a:off x="822676" y="3555686"/>
            <a:ext cx="4176464" cy="2574769"/>
          </a:xfrm>
          <a:prstGeom prst="roundRect">
            <a:avLst>
              <a:gd name="adj" fmla="val 769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55415DC-44AE-40F4-9C6F-8A6A0158C6B6}"/>
              </a:ext>
            </a:extLst>
          </p:cNvPr>
          <p:cNvSpPr/>
          <p:nvPr/>
        </p:nvSpPr>
        <p:spPr>
          <a:xfrm>
            <a:off x="5246356" y="3231483"/>
            <a:ext cx="792088"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11F75CCF-E60D-4162-A42C-998CB242273D}"/>
              </a:ext>
            </a:extLst>
          </p:cNvPr>
          <p:cNvSpPr/>
          <p:nvPr/>
        </p:nvSpPr>
        <p:spPr>
          <a:xfrm>
            <a:off x="5176299" y="3619676"/>
            <a:ext cx="1944216"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594E4E3B-6A1C-4341-8F1D-692F736CFA85}"/>
              </a:ext>
            </a:extLst>
          </p:cNvPr>
          <p:cNvSpPr/>
          <p:nvPr/>
        </p:nvSpPr>
        <p:spPr>
          <a:xfrm>
            <a:off x="4328689" y="6379835"/>
            <a:ext cx="847610"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ACDA6CA2-B9C8-468B-8C86-C618CE2D87DC}"/>
              </a:ext>
            </a:extLst>
          </p:cNvPr>
          <p:cNvSpPr txBox="1"/>
          <p:nvPr/>
        </p:nvSpPr>
        <p:spPr>
          <a:xfrm>
            <a:off x="467544" y="980728"/>
            <a:ext cx="2121093" cy="523220"/>
          </a:xfrm>
          <a:prstGeom prst="rect">
            <a:avLst/>
          </a:prstGeom>
          <a:noFill/>
        </p:spPr>
        <p:txBody>
          <a:bodyPr wrap="none" rtlCol="0">
            <a:spAutoFit/>
          </a:bodyPr>
          <a:lstStyle/>
          <a:p>
            <a:r>
              <a:rPr kumimoji="1" lang="en-US" altLang="ja-JP" sz="2800"/>
              <a:t>Issue</a:t>
            </a:r>
            <a:r>
              <a:rPr kumimoji="1" lang="ja-JP" altLang="en-US" sz="2800"/>
              <a:t>の作成</a:t>
            </a:r>
          </a:p>
        </p:txBody>
      </p:sp>
      <p:sp>
        <p:nvSpPr>
          <p:cNvPr id="14" name="楕円 13">
            <a:extLst>
              <a:ext uri="{FF2B5EF4-FFF2-40B4-BE49-F238E27FC236}">
                <a16:creationId xmlns:a16="http://schemas.microsoft.com/office/drawing/2014/main" id="{7339787F-15BA-4482-1849-0EAE30EF189D}"/>
              </a:ext>
            </a:extLst>
          </p:cNvPr>
          <p:cNvSpPr/>
          <p:nvPr/>
        </p:nvSpPr>
        <p:spPr>
          <a:xfrm>
            <a:off x="1595470" y="1888861"/>
            <a:ext cx="360040" cy="36656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16" name="楕円 15">
            <a:extLst>
              <a:ext uri="{FF2B5EF4-FFF2-40B4-BE49-F238E27FC236}">
                <a16:creationId xmlns:a16="http://schemas.microsoft.com/office/drawing/2014/main" id="{6DE24455-CF9F-664C-3CE0-86471B9CDB15}"/>
              </a:ext>
            </a:extLst>
          </p:cNvPr>
          <p:cNvSpPr/>
          <p:nvPr/>
        </p:nvSpPr>
        <p:spPr>
          <a:xfrm>
            <a:off x="337057" y="2749836"/>
            <a:ext cx="360040" cy="36656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7" name="楕円 16">
            <a:extLst>
              <a:ext uri="{FF2B5EF4-FFF2-40B4-BE49-F238E27FC236}">
                <a16:creationId xmlns:a16="http://schemas.microsoft.com/office/drawing/2014/main" id="{1D5B7D00-DC2B-0E68-AC39-745FF481CE14}"/>
              </a:ext>
            </a:extLst>
          </p:cNvPr>
          <p:cNvSpPr/>
          <p:nvPr/>
        </p:nvSpPr>
        <p:spPr>
          <a:xfrm>
            <a:off x="337057" y="3558319"/>
            <a:ext cx="360040" cy="36656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20" name="楕円 19">
            <a:extLst>
              <a:ext uri="{FF2B5EF4-FFF2-40B4-BE49-F238E27FC236}">
                <a16:creationId xmlns:a16="http://schemas.microsoft.com/office/drawing/2014/main" id="{AE55E766-93C3-9FAA-9067-E8E136D256E0}"/>
              </a:ext>
            </a:extLst>
          </p:cNvPr>
          <p:cNvSpPr/>
          <p:nvPr/>
        </p:nvSpPr>
        <p:spPr>
          <a:xfrm>
            <a:off x="6130315" y="3152951"/>
            <a:ext cx="360040" cy="36656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23" name="楕円 22">
            <a:extLst>
              <a:ext uri="{FF2B5EF4-FFF2-40B4-BE49-F238E27FC236}">
                <a16:creationId xmlns:a16="http://schemas.microsoft.com/office/drawing/2014/main" id="{BBCE605C-E45D-D4B6-5AD1-28C413E85145}"/>
              </a:ext>
            </a:extLst>
          </p:cNvPr>
          <p:cNvSpPr/>
          <p:nvPr/>
        </p:nvSpPr>
        <p:spPr>
          <a:xfrm>
            <a:off x="7233498" y="3629686"/>
            <a:ext cx="360040" cy="36656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24" name="楕円 23">
            <a:extLst>
              <a:ext uri="{FF2B5EF4-FFF2-40B4-BE49-F238E27FC236}">
                <a16:creationId xmlns:a16="http://schemas.microsoft.com/office/drawing/2014/main" id="{C1481816-45E3-6F2B-0E10-A4D02E719BA3}"/>
              </a:ext>
            </a:extLst>
          </p:cNvPr>
          <p:cNvSpPr/>
          <p:nvPr/>
        </p:nvSpPr>
        <p:spPr>
          <a:xfrm>
            <a:off x="5462380" y="6340569"/>
            <a:ext cx="360040" cy="36656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6</a:t>
            </a:r>
            <a:endParaRPr kumimoji="1" lang="ja-JP" altLang="en-US" dirty="0"/>
          </a:p>
        </p:txBody>
      </p:sp>
    </p:spTree>
    <p:extLst>
      <p:ext uri="{BB962C8B-B14F-4D97-AF65-F5344CB8AC3E}">
        <p14:creationId xmlns:p14="http://schemas.microsoft.com/office/powerpoint/2010/main" val="40557502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FB0C9003-B7CF-D1C8-CB77-A12BADEBBFE3}"/>
              </a:ext>
            </a:extLst>
          </p:cNvPr>
          <p:cNvPicPr>
            <a:picLocks noChangeAspect="1"/>
          </p:cNvPicPr>
          <p:nvPr/>
        </p:nvPicPr>
        <p:blipFill>
          <a:blip r:embed="rId2"/>
          <a:stretch>
            <a:fillRect/>
          </a:stretch>
        </p:blipFill>
        <p:spPr>
          <a:xfrm>
            <a:off x="371707" y="2764076"/>
            <a:ext cx="6668429" cy="3652072"/>
          </a:xfrm>
          <a:prstGeom prst="rect">
            <a:avLst/>
          </a:prstGeom>
        </p:spPr>
      </p:pic>
      <p:sp>
        <p:nvSpPr>
          <p:cNvPr id="2" name="テキスト プレースホルダー 1">
            <a:extLst>
              <a:ext uri="{FF2B5EF4-FFF2-40B4-BE49-F238E27FC236}">
                <a16:creationId xmlns:a16="http://schemas.microsoft.com/office/drawing/2014/main" id="{108695FD-77F6-4C84-98AA-993F8E684E42}"/>
              </a:ext>
            </a:extLst>
          </p:cNvPr>
          <p:cNvSpPr>
            <a:spLocks noGrp="1"/>
          </p:cNvSpPr>
          <p:nvPr>
            <p:ph type="body" sz="quarter" idx="10"/>
          </p:nvPr>
        </p:nvSpPr>
        <p:spPr/>
        <p:txBody>
          <a:bodyPr/>
          <a:lstStyle/>
          <a:p>
            <a:r>
              <a:rPr lang="ja-JP" altLang="en-US"/>
              <a:t>課題</a:t>
            </a:r>
            <a:r>
              <a:rPr lang="en-US" altLang="ja-JP"/>
              <a:t>4 - Step 3</a:t>
            </a:r>
            <a:endParaRPr kumimoji="1" lang="ja-JP" altLang="en-US"/>
          </a:p>
        </p:txBody>
      </p:sp>
      <p:sp>
        <p:nvSpPr>
          <p:cNvPr id="5" name="テキスト ボックス 4">
            <a:extLst>
              <a:ext uri="{FF2B5EF4-FFF2-40B4-BE49-F238E27FC236}">
                <a16:creationId xmlns:a16="http://schemas.microsoft.com/office/drawing/2014/main" id="{D96749E3-0B01-44D6-AF5E-DB127E7E65D1}"/>
              </a:ext>
            </a:extLst>
          </p:cNvPr>
          <p:cNvSpPr txBox="1"/>
          <p:nvPr/>
        </p:nvSpPr>
        <p:spPr>
          <a:xfrm>
            <a:off x="395536" y="1844824"/>
            <a:ext cx="4576762" cy="400110"/>
          </a:xfrm>
          <a:prstGeom prst="rect">
            <a:avLst/>
          </a:prstGeom>
          <a:noFill/>
          <a:ln>
            <a:solidFill>
              <a:schemeClr val="tx1"/>
            </a:solidFill>
          </a:ln>
        </p:spPr>
        <p:txBody>
          <a:bodyPr wrap="square">
            <a:spAutoFit/>
          </a:bodyPr>
          <a:lstStyle/>
          <a:p>
            <a:r>
              <a:rPr lang="en-US" altLang="ja-JP" sz="2000">
                <a:latin typeface="Consolas" panose="020B0609020204030204" pitchFamily="49" charset="0"/>
              </a:rPr>
              <a:t>git switch -c doc/2/README</a:t>
            </a:r>
            <a:endParaRPr lang="ja-JP" altLang="en-US" sz="2000">
              <a:latin typeface="Consolas" panose="020B0609020204030204" pitchFamily="49" charset="0"/>
            </a:endParaRPr>
          </a:p>
        </p:txBody>
      </p:sp>
      <p:sp>
        <p:nvSpPr>
          <p:cNvPr id="7" name="テキスト ボックス 6">
            <a:extLst>
              <a:ext uri="{FF2B5EF4-FFF2-40B4-BE49-F238E27FC236}">
                <a16:creationId xmlns:a16="http://schemas.microsoft.com/office/drawing/2014/main" id="{D53BD1A9-B04A-43C5-9A5E-DAECCFA882F1}"/>
              </a:ext>
            </a:extLst>
          </p:cNvPr>
          <p:cNvSpPr txBox="1"/>
          <p:nvPr/>
        </p:nvSpPr>
        <p:spPr>
          <a:xfrm>
            <a:off x="395536" y="1268760"/>
            <a:ext cx="2685351" cy="369332"/>
          </a:xfrm>
          <a:prstGeom prst="rect">
            <a:avLst/>
          </a:prstGeom>
          <a:noFill/>
        </p:spPr>
        <p:txBody>
          <a:bodyPr wrap="none" rtlCol="0">
            <a:spAutoFit/>
          </a:bodyPr>
          <a:lstStyle/>
          <a:p>
            <a:r>
              <a:rPr lang="en-US" altLang="ja-JP" dirty="0"/>
              <a:t>Git Bash</a:t>
            </a:r>
            <a:r>
              <a:rPr lang="ja-JP" altLang="en-US"/>
              <a:t>で</a:t>
            </a:r>
            <a:r>
              <a:rPr kumimoji="1" lang="ja-JP" altLang="en-US"/>
              <a:t>ブランチ作成</a:t>
            </a:r>
          </a:p>
        </p:txBody>
      </p:sp>
      <p:sp>
        <p:nvSpPr>
          <p:cNvPr id="10" name="矢印: 右 9">
            <a:extLst>
              <a:ext uri="{FF2B5EF4-FFF2-40B4-BE49-F238E27FC236}">
                <a16:creationId xmlns:a16="http://schemas.microsoft.com/office/drawing/2014/main" id="{2C9E214D-D2C0-4712-9655-7ADD10296CA3}"/>
              </a:ext>
            </a:extLst>
          </p:cNvPr>
          <p:cNvSpPr/>
          <p:nvPr/>
        </p:nvSpPr>
        <p:spPr>
          <a:xfrm>
            <a:off x="1973146" y="3939623"/>
            <a:ext cx="1602678" cy="2880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3702BAD0-996F-4057-9452-941E9149D04A}"/>
              </a:ext>
            </a:extLst>
          </p:cNvPr>
          <p:cNvSpPr txBox="1"/>
          <p:nvPr/>
        </p:nvSpPr>
        <p:spPr>
          <a:xfrm>
            <a:off x="1109050" y="4443679"/>
            <a:ext cx="4570482" cy="646331"/>
          </a:xfrm>
          <a:prstGeom prst="rect">
            <a:avLst/>
          </a:prstGeom>
          <a:noFill/>
        </p:spPr>
        <p:txBody>
          <a:bodyPr wrap="none" rtlCol="0">
            <a:spAutoFit/>
          </a:bodyPr>
          <a:lstStyle/>
          <a:p>
            <a:r>
              <a:rPr kumimoji="1" lang="ja-JP" altLang="en-US" dirty="0"/>
              <a:t>ブランチを作ったので、対応するカードを</a:t>
            </a:r>
            <a:endParaRPr kumimoji="1" lang="en-US" altLang="ja-JP" dirty="0"/>
          </a:p>
          <a:p>
            <a:r>
              <a:rPr lang="en-US" altLang="ja-JP" dirty="0"/>
              <a:t>In progress</a:t>
            </a:r>
            <a:r>
              <a:rPr lang="ja-JP" altLang="en-US" dirty="0"/>
              <a:t>へドラッグして移動</a:t>
            </a:r>
            <a:endParaRPr kumimoji="1" lang="ja-JP" altLang="en-US" dirty="0"/>
          </a:p>
        </p:txBody>
      </p:sp>
      <p:sp>
        <p:nvSpPr>
          <p:cNvPr id="8" name="四角形: 角を丸くする 7">
            <a:extLst>
              <a:ext uri="{FF2B5EF4-FFF2-40B4-BE49-F238E27FC236}">
                <a16:creationId xmlns:a16="http://schemas.microsoft.com/office/drawing/2014/main" id="{13CD862F-B180-6289-B6C3-68E306DD2219}"/>
              </a:ext>
            </a:extLst>
          </p:cNvPr>
          <p:cNvSpPr/>
          <p:nvPr/>
        </p:nvSpPr>
        <p:spPr>
          <a:xfrm>
            <a:off x="409806" y="3841678"/>
            <a:ext cx="1508204" cy="44039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316249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11F2F44-75E7-4A95-9EDD-FD49AFC3067C}"/>
              </a:ext>
            </a:extLst>
          </p:cNvPr>
          <p:cNvSpPr>
            <a:spLocks noGrp="1"/>
          </p:cNvSpPr>
          <p:nvPr>
            <p:ph type="body" sz="quarter" idx="10"/>
          </p:nvPr>
        </p:nvSpPr>
        <p:spPr/>
        <p:txBody>
          <a:bodyPr/>
          <a:lstStyle/>
          <a:p>
            <a:r>
              <a:rPr lang="ja-JP" altLang="en-US"/>
              <a:t>課題</a:t>
            </a:r>
            <a:r>
              <a:rPr lang="en-US" altLang="ja-JP"/>
              <a:t>4 - Step 4</a:t>
            </a:r>
            <a:endParaRPr kumimoji="1" lang="ja-JP" altLang="en-US"/>
          </a:p>
        </p:txBody>
      </p:sp>
      <p:sp>
        <p:nvSpPr>
          <p:cNvPr id="5" name="テキスト ボックス 4">
            <a:extLst>
              <a:ext uri="{FF2B5EF4-FFF2-40B4-BE49-F238E27FC236}">
                <a16:creationId xmlns:a16="http://schemas.microsoft.com/office/drawing/2014/main" id="{8FE69BCF-83D3-47A6-BF9D-B9475171E7B1}"/>
              </a:ext>
            </a:extLst>
          </p:cNvPr>
          <p:cNvSpPr txBox="1"/>
          <p:nvPr/>
        </p:nvSpPr>
        <p:spPr>
          <a:xfrm>
            <a:off x="827584" y="2060848"/>
            <a:ext cx="4572000" cy="830997"/>
          </a:xfrm>
          <a:prstGeom prst="rect">
            <a:avLst/>
          </a:prstGeom>
          <a:noFill/>
          <a:ln>
            <a:solidFill>
              <a:schemeClr val="tx1"/>
            </a:solidFill>
          </a:ln>
        </p:spPr>
        <p:txBody>
          <a:bodyPr wrap="square">
            <a:spAutoFit/>
          </a:bodyPr>
          <a:lstStyle/>
          <a:p>
            <a:r>
              <a:rPr lang="en-US" altLang="ja-JP" sz="2400">
                <a:latin typeface="Consolas" panose="020B0609020204030204" pitchFamily="49" charset="0"/>
              </a:rPr>
              <a:t>git add README.md</a:t>
            </a:r>
          </a:p>
          <a:p>
            <a:r>
              <a:rPr lang="en-US" altLang="ja-JP" sz="2400">
                <a:latin typeface="Consolas" panose="020B0609020204030204" pitchFamily="49" charset="0"/>
              </a:rPr>
              <a:t>git commit -m "</a:t>
            </a:r>
            <a:r>
              <a:rPr lang="en-US" altLang="ja-JP" sz="2400">
                <a:solidFill>
                  <a:srgbClr val="FF0000"/>
                </a:solidFill>
                <a:latin typeface="Consolas" panose="020B0609020204030204" pitchFamily="49" charset="0"/>
              </a:rPr>
              <a:t>fixes #2</a:t>
            </a:r>
            <a:r>
              <a:rPr lang="en-US" altLang="ja-JP" sz="2400">
                <a:latin typeface="Consolas" panose="020B0609020204030204" pitchFamily="49" charset="0"/>
              </a:rPr>
              <a:t>"</a:t>
            </a:r>
          </a:p>
        </p:txBody>
      </p:sp>
      <p:sp>
        <p:nvSpPr>
          <p:cNvPr id="6" name="テキスト ボックス 5">
            <a:extLst>
              <a:ext uri="{FF2B5EF4-FFF2-40B4-BE49-F238E27FC236}">
                <a16:creationId xmlns:a16="http://schemas.microsoft.com/office/drawing/2014/main" id="{F8D957B2-6283-4465-A89D-2F9335CE2DDC}"/>
              </a:ext>
            </a:extLst>
          </p:cNvPr>
          <p:cNvSpPr txBox="1"/>
          <p:nvPr/>
        </p:nvSpPr>
        <p:spPr>
          <a:xfrm>
            <a:off x="467544" y="1412776"/>
            <a:ext cx="5570756" cy="523220"/>
          </a:xfrm>
          <a:prstGeom prst="rect">
            <a:avLst/>
          </a:prstGeom>
          <a:noFill/>
        </p:spPr>
        <p:txBody>
          <a:bodyPr wrap="none" rtlCol="0">
            <a:spAutoFit/>
          </a:bodyPr>
          <a:lstStyle/>
          <a:p>
            <a:r>
              <a:rPr lang="ja-JP" altLang="en-US" sz="2800"/>
              <a:t>ファイルを修正してからコミット</a:t>
            </a:r>
            <a:endParaRPr kumimoji="1" lang="ja-JP" altLang="en-US" sz="2800"/>
          </a:p>
        </p:txBody>
      </p:sp>
      <p:sp>
        <p:nvSpPr>
          <p:cNvPr id="7" name="テキスト ボックス 6">
            <a:extLst>
              <a:ext uri="{FF2B5EF4-FFF2-40B4-BE49-F238E27FC236}">
                <a16:creationId xmlns:a16="http://schemas.microsoft.com/office/drawing/2014/main" id="{AD832394-6842-4CEF-A7CA-6C01A515C08A}"/>
              </a:ext>
            </a:extLst>
          </p:cNvPr>
          <p:cNvSpPr txBox="1"/>
          <p:nvPr/>
        </p:nvSpPr>
        <p:spPr>
          <a:xfrm>
            <a:off x="3131840" y="3068960"/>
            <a:ext cx="4108817" cy="369332"/>
          </a:xfrm>
          <a:prstGeom prst="rect">
            <a:avLst/>
          </a:prstGeom>
          <a:noFill/>
        </p:spPr>
        <p:txBody>
          <a:bodyPr wrap="none" rtlCol="0">
            <a:spAutoFit/>
          </a:bodyPr>
          <a:lstStyle/>
          <a:p>
            <a:r>
              <a:rPr kumimoji="1" lang="ja-JP" altLang="en-US"/>
              <a:t>コミットメッセージを間違えないこと</a:t>
            </a:r>
          </a:p>
        </p:txBody>
      </p:sp>
      <p:sp>
        <p:nvSpPr>
          <p:cNvPr id="9" name="テキスト ボックス 8">
            <a:extLst>
              <a:ext uri="{FF2B5EF4-FFF2-40B4-BE49-F238E27FC236}">
                <a16:creationId xmlns:a16="http://schemas.microsoft.com/office/drawing/2014/main" id="{B985AE40-CA02-4050-9A3F-A57578F12E34}"/>
              </a:ext>
            </a:extLst>
          </p:cNvPr>
          <p:cNvSpPr txBox="1"/>
          <p:nvPr/>
        </p:nvSpPr>
        <p:spPr>
          <a:xfrm>
            <a:off x="827584" y="4437112"/>
            <a:ext cx="4572000" cy="830997"/>
          </a:xfrm>
          <a:prstGeom prst="rect">
            <a:avLst/>
          </a:prstGeom>
          <a:noFill/>
          <a:ln>
            <a:solidFill>
              <a:schemeClr val="tx1"/>
            </a:solidFill>
          </a:ln>
        </p:spPr>
        <p:txBody>
          <a:bodyPr wrap="square">
            <a:spAutoFit/>
          </a:bodyPr>
          <a:lstStyle/>
          <a:p>
            <a:r>
              <a:rPr lang="en-US" altLang="ja-JP" sz="2400">
                <a:latin typeface="Consolas" panose="020B0609020204030204" pitchFamily="49" charset="0"/>
              </a:rPr>
              <a:t>git switch main</a:t>
            </a:r>
          </a:p>
          <a:p>
            <a:r>
              <a:rPr lang="en-US" altLang="ja-JP" sz="2400">
                <a:latin typeface="Consolas" panose="020B0609020204030204" pitchFamily="49" charset="0"/>
              </a:rPr>
              <a:t>git merge doc/2/README</a:t>
            </a:r>
          </a:p>
        </p:txBody>
      </p:sp>
      <p:sp>
        <p:nvSpPr>
          <p:cNvPr id="10" name="テキスト ボックス 9">
            <a:extLst>
              <a:ext uri="{FF2B5EF4-FFF2-40B4-BE49-F238E27FC236}">
                <a16:creationId xmlns:a16="http://schemas.microsoft.com/office/drawing/2014/main" id="{CEC85EF2-6B09-490E-8903-5B3CB2934CD1}"/>
              </a:ext>
            </a:extLst>
          </p:cNvPr>
          <p:cNvSpPr txBox="1"/>
          <p:nvPr/>
        </p:nvSpPr>
        <p:spPr>
          <a:xfrm>
            <a:off x="683568" y="3861048"/>
            <a:ext cx="5211683" cy="523220"/>
          </a:xfrm>
          <a:prstGeom prst="rect">
            <a:avLst/>
          </a:prstGeom>
          <a:noFill/>
        </p:spPr>
        <p:txBody>
          <a:bodyPr wrap="none" rtlCol="0">
            <a:spAutoFit/>
          </a:bodyPr>
          <a:lstStyle/>
          <a:p>
            <a:r>
              <a:rPr lang="ja-JP" altLang="en-US" sz="2800"/>
              <a:t>メインブランチに戻ってマージ</a:t>
            </a:r>
            <a:endParaRPr kumimoji="1" lang="ja-JP" altLang="en-US" sz="2800"/>
          </a:p>
        </p:txBody>
      </p:sp>
      <p:sp>
        <p:nvSpPr>
          <p:cNvPr id="11" name="テキスト ボックス 10">
            <a:extLst>
              <a:ext uri="{FF2B5EF4-FFF2-40B4-BE49-F238E27FC236}">
                <a16:creationId xmlns:a16="http://schemas.microsoft.com/office/drawing/2014/main" id="{20D29E78-691E-405E-A3FF-AC7692A723BE}"/>
              </a:ext>
            </a:extLst>
          </p:cNvPr>
          <p:cNvSpPr txBox="1"/>
          <p:nvPr/>
        </p:nvSpPr>
        <p:spPr>
          <a:xfrm>
            <a:off x="3271495" y="5589240"/>
            <a:ext cx="4108817" cy="369332"/>
          </a:xfrm>
          <a:prstGeom prst="rect">
            <a:avLst/>
          </a:prstGeom>
          <a:noFill/>
        </p:spPr>
        <p:txBody>
          <a:bodyPr wrap="none" rtlCol="0">
            <a:spAutoFit/>
          </a:bodyPr>
          <a:lstStyle/>
          <a:p>
            <a:r>
              <a:rPr kumimoji="1" lang="ja-JP" altLang="en-US"/>
              <a:t>この時点ではまだプッシュしないこと</a:t>
            </a:r>
          </a:p>
        </p:txBody>
      </p:sp>
    </p:spTree>
    <p:extLst>
      <p:ext uri="{BB962C8B-B14F-4D97-AF65-F5344CB8AC3E}">
        <p14:creationId xmlns:p14="http://schemas.microsoft.com/office/powerpoint/2010/main" val="8870777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0BD1171-85DD-4429-A02E-A8976098ECDA}"/>
              </a:ext>
            </a:extLst>
          </p:cNvPr>
          <p:cNvSpPr>
            <a:spLocks noGrp="1"/>
          </p:cNvSpPr>
          <p:nvPr>
            <p:ph type="body" sz="quarter" idx="10"/>
          </p:nvPr>
        </p:nvSpPr>
        <p:spPr/>
        <p:txBody>
          <a:bodyPr/>
          <a:lstStyle/>
          <a:p>
            <a:r>
              <a:rPr lang="ja-JP" altLang="en-US"/>
              <a:t>課題</a:t>
            </a:r>
            <a:r>
              <a:rPr lang="en-US" altLang="ja-JP"/>
              <a:t>4 - Step 5</a:t>
            </a:r>
            <a:endParaRPr kumimoji="1" lang="ja-JP" altLang="en-US"/>
          </a:p>
        </p:txBody>
      </p:sp>
      <p:sp>
        <p:nvSpPr>
          <p:cNvPr id="5" name="テキスト ボックス 4">
            <a:extLst>
              <a:ext uri="{FF2B5EF4-FFF2-40B4-BE49-F238E27FC236}">
                <a16:creationId xmlns:a16="http://schemas.microsoft.com/office/drawing/2014/main" id="{CA644D92-FD27-4A67-9F01-AF65EE5EA0D2}"/>
              </a:ext>
            </a:extLst>
          </p:cNvPr>
          <p:cNvSpPr txBox="1"/>
          <p:nvPr/>
        </p:nvSpPr>
        <p:spPr>
          <a:xfrm>
            <a:off x="258954" y="1157248"/>
            <a:ext cx="7135287" cy="369332"/>
          </a:xfrm>
          <a:prstGeom prst="rect">
            <a:avLst/>
          </a:prstGeom>
          <a:noFill/>
        </p:spPr>
        <p:txBody>
          <a:bodyPr wrap="none" rtlCol="0">
            <a:spAutoFit/>
          </a:bodyPr>
          <a:lstStyle/>
          <a:p>
            <a:r>
              <a:rPr kumimoji="1" lang="ja-JP" altLang="en-US" dirty="0"/>
              <a:t>ブラウザで</a:t>
            </a:r>
            <a:r>
              <a:rPr kumimoji="1" lang="en-US" altLang="ja-JP" dirty="0"/>
              <a:t>Projects</a:t>
            </a:r>
            <a:r>
              <a:rPr kumimoji="1" lang="ja-JP" altLang="en-US" dirty="0"/>
              <a:t>の「カンバン」を表示させた状態で</a:t>
            </a:r>
            <a:r>
              <a:rPr kumimoji="1" lang="en-US" altLang="ja-JP" dirty="0"/>
              <a:t>git push</a:t>
            </a:r>
            <a:r>
              <a:rPr kumimoji="1" lang="ja-JP" altLang="en-US" dirty="0"/>
              <a:t>する</a:t>
            </a:r>
          </a:p>
        </p:txBody>
      </p:sp>
      <p:sp>
        <p:nvSpPr>
          <p:cNvPr id="6" name="テキスト ボックス 5">
            <a:extLst>
              <a:ext uri="{FF2B5EF4-FFF2-40B4-BE49-F238E27FC236}">
                <a16:creationId xmlns:a16="http://schemas.microsoft.com/office/drawing/2014/main" id="{6BC4469F-6C88-4BD1-9C16-92D3BA40DE4F}"/>
              </a:ext>
            </a:extLst>
          </p:cNvPr>
          <p:cNvSpPr txBox="1"/>
          <p:nvPr/>
        </p:nvSpPr>
        <p:spPr>
          <a:xfrm>
            <a:off x="467544" y="5805264"/>
            <a:ext cx="4576762" cy="400110"/>
          </a:xfrm>
          <a:prstGeom prst="rect">
            <a:avLst/>
          </a:prstGeom>
          <a:noFill/>
          <a:ln>
            <a:solidFill>
              <a:schemeClr val="tx1"/>
            </a:solidFill>
          </a:ln>
        </p:spPr>
        <p:txBody>
          <a:bodyPr wrap="square">
            <a:spAutoFit/>
          </a:bodyPr>
          <a:lstStyle/>
          <a:p>
            <a:r>
              <a:rPr lang="en-US" altLang="ja-JP" sz="2000">
                <a:latin typeface="Consolas" panose="020B0609020204030204" pitchFamily="49" charset="0"/>
              </a:rPr>
              <a:t>git push</a:t>
            </a:r>
            <a:endParaRPr lang="ja-JP" altLang="en-US" sz="2000">
              <a:latin typeface="Consolas" panose="020B0609020204030204" pitchFamily="49" charset="0"/>
            </a:endParaRPr>
          </a:p>
        </p:txBody>
      </p:sp>
      <p:pic>
        <p:nvPicPr>
          <p:cNvPr id="12290" name="Picture 2">
            <a:extLst>
              <a:ext uri="{FF2B5EF4-FFF2-40B4-BE49-F238E27FC236}">
                <a16:creationId xmlns:a16="http://schemas.microsoft.com/office/drawing/2014/main" id="{E3050C1F-4994-1A61-CBCE-C6E9CD244CB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3688" y="1700808"/>
            <a:ext cx="4667225" cy="3915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1431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8C87194-60C1-4CF7-A627-11A6F6664A9E}"/>
              </a:ext>
            </a:extLst>
          </p:cNvPr>
          <p:cNvSpPr>
            <a:spLocks noGrp="1"/>
          </p:cNvSpPr>
          <p:nvPr>
            <p:ph type="body" sz="quarter" idx="10"/>
          </p:nvPr>
        </p:nvSpPr>
        <p:spPr/>
        <p:txBody>
          <a:bodyPr/>
          <a:lstStyle/>
          <a:p>
            <a:r>
              <a:rPr lang="ja-JP" altLang="en-US"/>
              <a:t>課題</a:t>
            </a:r>
            <a:r>
              <a:rPr lang="en-US" altLang="ja-JP"/>
              <a:t>4 - </a:t>
            </a:r>
            <a:r>
              <a:rPr lang="ja-JP" altLang="en-US"/>
              <a:t>レポート課題</a:t>
            </a:r>
            <a:endParaRPr kumimoji="1" lang="ja-JP" altLang="en-US"/>
          </a:p>
        </p:txBody>
      </p:sp>
      <p:sp>
        <p:nvSpPr>
          <p:cNvPr id="5" name="テキスト ボックス 4">
            <a:extLst>
              <a:ext uri="{FF2B5EF4-FFF2-40B4-BE49-F238E27FC236}">
                <a16:creationId xmlns:a16="http://schemas.microsoft.com/office/drawing/2014/main" id="{8D56DCC9-D268-4300-9B0E-3E0D9EA51F94}"/>
              </a:ext>
            </a:extLst>
          </p:cNvPr>
          <p:cNvSpPr txBox="1"/>
          <p:nvPr/>
        </p:nvSpPr>
        <p:spPr>
          <a:xfrm>
            <a:off x="323528" y="1124744"/>
            <a:ext cx="8661345" cy="646331"/>
          </a:xfrm>
          <a:prstGeom prst="rect">
            <a:avLst/>
          </a:prstGeom>
          <a:noFill/>
        </p:spPr>
        <p:txBody>
          <a:bodyPr wrap="none" rtlCol="0">
            <a:spAutoFit/>
          </a:bodyPr>
          <a:lstStyle/>
          <a:p>
            <a:r>
              <a:rPr kumimoji="1" lang="en-US" altLang="ja-JP"/>
              <a:t>issue</a:t>
            </a:r>
            <a:r>
              <a:rPr kumimoji="1" lang="ja-JP" altLang="en-US"/>
              <a:t>に関連づけられたカードが</a:t>
            </a:r>
            <a:r>
              <a:rPr lang="ja-JP" altLang="en-US"/>
              <a:t>「</a:t>
            </a:r>
            <a:r>
              <a:rPr lang="en-US" altLang="ja-JP"/>
              <a:t>Done</a:t>
            </a:r>
            <a:r>
              <a:rPr lang="ja-JP" altLang="en-US"/>
              <a:t>」に移動した画面のスクリーンショットを</a:t>
            </a:r>
            <a:endParaRPr lang="en-US" altLang="ja-JP"/>
          </a:p>
          <a:p>
            <a:r>
              <a:rPr kumimoji="1" lang="ja-JP" altLang="en-US"/>
              <a:t>レポートとして提出</a:t>
            </a:r>
            <a:endParaRPr kumimoji="1" lang="en-US" altLang="ja-JP"/>
          </a:p>
        </p:txBody>
      </p:sp>
      <p:pic>
        <p:nvPicPr>
          <p:cNvPr id="4" name="図 3">
            <a:extLst>
              <a:ext uri="{FF2B5EF4-FFF2-40B4-BE49-F238E27FC236}">
                <a16:creationId xmlns:a16="http://schemas.microsoft.com/office/drawing/2014/main" id="{B284B918-08CD-1A40-3E51-2DFB4385220C}"/>
              </a:ext>
            </a:extLst>
          </p:cNvPr>
          <p:cNvPicPr>
            <a:picLocks noChangeAspect="1"/>
          </p:cNvPicPr>
          <p:nvPr/>
        </p:nvPicPr>
        <p:blipFill>
          <a:blip r:embed="rId2"/>
          <a:stretch>
            <a:fillRect/>
          </a:stretch>
        </p:blipFill>
        <p:spPr>
          <a:xfrm>
            <a:off x="788020" y="1956892"/>
            <a:ext cx="5865541" cy="4113290"/>
          </a:xfrm>
          <a:prstGeom prst="rect">
            <a:avLst/>
          </a:prstGeom>
        </p:spPr>
      </p:pic>
    </p:spTree>
    <p:extLst>
      <p:ext uri="{BB962C8B-B14F-4D97-AF65-F5344CB8AC3E}">
        <p14:creationId xmlns:p14="http://schemas.microsoft.com/office/powerpoint/2010/main" val="14184167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68F7B047-59F5-BB9B-A85D-D0AFDB5023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772816"/>
            <a:ext cx="7766075" cy="396044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プレースホルダー 1">
            <a:extLst>
              <a:ext uri="{FF2B5EF4-FFF2-40B4-BE49-F238E27FC236}">
                <a16:creationId xmlns:a16="http://schemas.microsoft.com/office/drawing/2014/main" id="{94C970AF-BE56-446B-9CB8-0EF49B11C074}"/>
              </a:ext>
            </a:extLst>
          </p:cNvPr>
          <p:cNvSpPr>
            <a:spLocks noGrp="1"/>
          </p:cNvSpPr>
          <p:nvPr>
            <p:ph type="body" sz="quarter" idx="10"/>
          </p:nvPr>
        </p:nvSpPr>
        <p:spPr/>
        <p:txBody>
          <a:bodyPr/>
          <a:lstStyle/>
          <a:p>
            <a:r>
              <a:rPr lang="ja-JP" altLang="en-US"/>
              <a:t>発展課題</a:t>
            </a:r>
            <a:r>
              <a:rPr lang="en-US" altLang="ja-JP"/>
              <a:t> - </a:t>
            </a:r>
            <a:r>
              <a:rPr lang="ja-JP" altLang="en-US"/>
              <a:t>プルリクエスト</a:t>
            </a:r>
            <a:endParaRPr kumimoji="1" lang="ja-JP" altLang="en-US"/>
          </a:p>
        </p:txBody>
      </p:sp>
      <p:sp>
        <p:nvSpPr>
          <p:cNvPr id="5" name="四角形: 角を丸くする 4">
            <a:extLst>
              <a:ext uri="{FF2B5EF4-FFF2-40B4-BE49-F238E27FC236}">
                <a16:creationId xmlns:a16="http://schemas.microsoft.com/office/drawing/2014/main" id="{F6E8ED9E-2FD7-41D3-80DC-D54963D53187}"/>
              </a:ext>
            </a:extLst>
          </p:cNvPr>
          <p:cNvSpPr/>
          <p:nvPr/>
        </p:nvSpPr>
        <p:spPr>
          <a:xfrm>
            <a:off x="6012160" y="2276872"/>
            <a:ext cx="720080" cy="2160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39BEEEB6-4D82-4052-B14E-98E1618FDC39}"/>
              </a:ext>
            </a:extLst>
          </p:cNvPr>
          <p:cNvSpPr txBox="1"/>
          <p:nvPr/>
        </p:nvSpPr>
        <p:spPr>
          <a:xfrm>
            <a:off x="251520" y="1124744"/>
            <a:ext cx="4903907" cy="461665"/>
          </a:xfrm>
          <a:prstGeom prst="rect">
            <a:avLst/>
          </a:prstGeom>
          <a:noFill/>
        </p:spPr>
        <p:txBody>
          <a:bodyPr wrap="none" rtlCol="0">
            <a:spAutoFit/>
          </a:bodyPr>
          <a:lstStyle/>
          <a:p>
            <a:r>
              <a:rPr lang="ja-JP" altLang="en-US" sz="2400" dirty="0"/>
              <a:t>このボタンを押してフォークする</a:t>
            </a:r>
            <a:endParaRPr kumimoji="1" lang="ja-JP" altLang="en-US" sz="2400" dirty="0"/>
          </a:p>
        </p:txBody>
      </p:sp>
      <p:sp>
        <p:nvSpPr>
          <p:cNvPr id="7" name="テキスト ボックス 6">
            <a:extLst>
              <a:ext uri="{FF2B5EF4-FFF2-40B4-BE49-F238E27FC236}">
                <a16:creationId xmlns:a16="http://schemas.microsoft.com/office/drawing/2014/main" id="{B14A7E27-3EA1-467E-A503-E00618F07EE0}"/>
              </a:ext>
            </a:extLst>
          </p:cNvPr>
          <p:cNvSpPr txBox="1"/>
          <p:nvPr/>
        </p:nvSpPr>
        <p:spPr>
          <a:xfrm>
            <a:off x="467544" y="5949280"/>
            <a:ext cx="7571303" cy="461665"/>
          </a:xfrm>
          <a:prstGeom prst="rect">
            <a:avLst/>
          </a:prstGeom>
          <a:noFill/>
        </p:spPr>
        <p:txBody>
          <a:bodyPr wrap="none" rtlCol="0">
            <a:spAutoFit/>
          </a:bodyPr>
          <a:lstStyle/>
          <a:p>
            <a:r>
              <a:rPr lang="ja-JP" altLang="en-US" sz="2400"/>
              <a:t>あとは課題の指示に従ってプルリクエストを作ること</a:t>
            </a:r>
            <a:endParaRPr kumimoji="1" lang="ja-JP" altLang="en-US" sz="2400"/>
          </a:p>
        </p:txBody>
      </p:sp>
      <p:cxnSp>
        <p:nvCxnSpPr>
          <p:cNvPr id="4" name="コネクタ: カギ線 3">
            <a:extLst>
              <a:ext uri="{FF2B5EF4-FFF2-40B4-BE49-F238E27FC236}">
                <a16:creationId xmlns:a16="http://schemas.microsoft.com/office/drawing/2014/main" id="{7231D6E4-7209-63D3-945A-7904B0A22945}"/>
              </a:ext>
            </a:extLst>
          </p:cNvPr>
          <p:cNvCxnSpPr>
            <a:stCxn id="6" idx="3"/>
            <a:endCxn id="5" idx="0"/>
          </p:cNvCxnSpPr>
          <p:nvPr/>
        </p:nvCxnSpPr>
        <p:spPr>
          <a:xfrm>
            <a:off x="5155427" y="1355577"/>
            <a:ext cx="1216773" cy="921295"/>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03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72CA954-D485-3013-4A7E-7F7801E6ABC9}"/>
              </a:ext>
            </a:extLst>
          </p:cNvPr>
          <p:cNvSpPr>
            <a:spLocks noGrp="1"/>
          </p:cNvSpPr>
          <p:nvPr>
            <p:ph type="body" sz="quarter" idx="10"/>
          </p:nvPr>
        </p:nvSpPr>
        <p:spPr/>
        <p:txBody>
          <a:bodyPr/>
          <a:lstStyle/>
          <a:p>
            <a:r>
              <a:rPr lang="en-US" altLang="ja-JP" dirty="0"/>
              <a:t>GitHub</a:t>
            </a:r>
            <a:r>
              <a:rPr lang="ja-JP" altLang="en-US"/>
              <a:t>における認証</a:t>
            </a:r>
            <a:endParaRPr lang="en-US" altLang="ja-JP" dirty="0"/>
          </a:p>
        </p:txBody>
      </p:sp>
      <p:pic>
        <p:nvPicPr>
          <p:cNvPr id="3" name="Picture 4" descr="笑う男性のイラスト（段階2）">
            <a:extLst>
              <a:ext uri="{FF2B5EF4-FFF2-40B4-BE49-F238E27FC236}">
                <a16:creationId xmlns:a16="http://schemas.microsoft.com/office/drawing/2014/main" id="{B1F49406-F090-F6ED-3ADD-570F799011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546" y="3429000"/>
            <a:ext cx="864096" cy="1161420"/>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a:extLst>
              <a:ext uri="{FF2B5EF4-FFF2-40B4-BE49-F238E27FC236}">
                <a16:creationId xmlns:a16="http://schemas.microsoft.com/office/drawing/2014/main" id="{ED7194D1-B3B4-A63A-762E-4FAEE97830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0069" y="3302023"/>
            <a:ext cx="1143000" cy="1143000"/>
          </a:xfrm>
          <a:prstGeom prst="rect">
            <a:avLst/>
          </a:prstGeom>
        </p:spPr>
      </p:pic>
      <p:pic>
        <p:nvPicPr>
          <p:cNvPr id="5" name="図 4">
            <a:extLst>
              <a:ext uri="{FF2B5EF4-FFF2-40B4-BE49-F238E27FC236}">
                <a16:creationId xmlns:a16="http://schemas.microsoft.com/office/drawing/2014/main" id="{6518D2DD-F8DB-0715-C07C-5B2E0CE6EF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16013" y="2437927"/>
            <a:ext cx="2118829" cy="868720"/>
          </a:xfrm>
          <a:prstGeom prst="rect">
            <a:avLst/>
          </a:prstGeom>
        </p:spPr>
      </p:pic>
      <p:grpSp>
        <p:nvGrpSpPr>
          <p:cNvPr id="36" name="グループ化 35">
            <a:extLst>
              <a:ext uri="{FF2B5EF4-FFF2-40B4-BE49-F238E27FC236}">
                <a16:creationId xmlns:a16="http://schemas.microsoft.com/office/drawing/2014/main" id="{4E91B52D-D86D-5F7C-75A7-C159217A3256}"/>
              </a:ext>
            </a:extLst>
          </p:cNvPr>
          <p:cNvGrpSpPr/>
          <p:nvPr/>
        </p:nvGrpSpPr>
        <p:grpSpPr>
          <a:xfrm>
            <a:off x="3048270" y="1864702"/>
            <a:ext cx="1584176" cy="1307180"/>
            <a:chOff x="2339752" y="1844824"/>
            <a:chExt cx="1584176" cy="1307180"/>
          </a:xfrm>
        </p:grpSpPr>
        <p:sp>
          <p:nvSpPr>
            <p:cNvPr id="8" name="角丸四角形 7">
              <a:extLst>
                <a:ext uri="{FF2B5EF4-FFF2-40B4-BE49-F238E27FC236}">
                  <a16:creationId xmlns:a16="http://schemas.microsoft.com/office/drawing/2014/main" id="{34C8EDF5-00FE-C15E-29AE-49E2307D52BD}"/>
                </a:ext>
              </a:extLst>
            </p:cNvPr>
            <p:cNvSpPr/>
            <p:nvPr/>
          </p:nvSpPr>
          <p:spPr>
            <a:xfrm>
              <a:off x="2339752" y="1844824"/>
              <a:ext cx="1584176" cy="1307180"/>
            </a:xfrm>
            <a:prstGeom prst="roundRect">
              <a:avLst>
                <a:gd name="adj" fmla="val 3521"/>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E9CA0924-F0B3-E605-7525-5DBA8D936F2E}"/>
                </a:ext>
              </a:extLst>
            </p:cNvPr>
            <p:cNvPicPr>
              <a:picLocks noChangeAspect="1"/>
            </p:cNvPicPr>
            <p:nvPr/>
          </p:nvPicPr>
          <p:blipFill>
            <a:blip r:embed="rId5"/>
            <a:stretch>
              <a:fillRect/>
            </a:stretch>
          </p:blipFill>
          <p:spPr>
            <a:xfrm>
              <a:off x="2339752" y="2042581"/>
              <a:ext cx="1584176" cy="1109423"/>
            </a:xfrm>
            <a:prstGeom prst="rect">
              <a:avLst/>
            </a:prstGeom>
          </p:spPr>
        </p:pic>
        <p:grpSp>
          <p:nvGrpSpPr>
            <p:cNvPr id="23" name="グループ化 22">
              <a:extLst>
                <a:ext uri="{FF2B5EF4-FFF2-40B4-BE49-F238E27FC236}">
                  <a16:creationId xmlns:a16="http://schemas.microsoft.com/office/drawing/2014/main" id="{274958D3-9FB0-4448-B4C3-BCCB80AAB31B}"/>
                </a:ext>
              </a:extLst>
            </p:cNvPr>
            <p:cNvGrpSpPr/>
            <p:nvPr/>
          </p:nvGrpSpPr>
          <p:grpSpPr>
            <a:xfrm>
              <a:off x="2395364" y="1865787"/>
              <a:ext cx="130075" cy="155833"/>
              <a:chOff x="3347864" y="3273606"/>
              <a:chExt cx="432048" cy="517602"/>
            </a:xfrm>
          </p:grpSpPr>
          <p:sp>
            <p:nvSpPr>
              <p:cNvPr id="20" name="角丸四角形 19">
                <a:extLst>
                  <a:ext uri="{FF2B5EF4-FFF2-40B4-BE49-F238E27FC236}">
                    <a16:creationId xmlns:a16="http://schemas.microsoft.com/office/drawing/2014/main" id="{1CAFC1EB-8C99-E0EC-5852-368E59E56034}"/>
                  </a:ext>
                </a:extLst>
              </p:cNvPr>
              <p:cNvSpPr/>
              <p:nvPr/>
            </p:nvSpPr>
            <p:spPr>
              <a:xfrm>
                <a:off x="3347864" y="3490866"/>
                <a:ext cx="432048" cy="82150"/>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角丸四角形 20">
                <a:extLst>
                  <a:ext uri="{FF2B5EF4-FFF2-40B4-BE49-F238E27FC236}">
                    <a16:creationId xmlns:a16="http://schemas.microsoft.com/office/drawing/2014/main" id="{FEFFA2F9-DD26-63A8-1834-9D38940F3EBB}"/>
                  </a:ext>
                </a:extLst>
              </p:cNvPr>
              <p:cNvSpPr/>
              <p:nvPr/>
            </p:nvSpPr>
            <p:spPr>
              <a:xfrm rot="18741476">
                <a:off x="3308924" y="3394673"/>
                <a:ext cx="340156" cy="98021"/>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角丸四角形 21">
                <a:extLst>
                  <a:ext uri="{FF2B5EF4-FFF2-40B4-BE49-F238E27FC236}">
                    <a16:creationId xmlns:a16="http://schemas.microsoft.com/office/drawing/2014/main" id="{9BC2A4D1-0A6B-8DE6-B2DB-2B90271D5DB7}"/>
                  </a:ext>
                </a:extLst>
              </p:cNvPr>
              <p:cNvSpPr/>
              <p:nvPr/>
            </p:nvSpPr>
            <p:spPr>
              <a:xfrm rot="2700000">
                <a:off x="3313035" y="3567218"/>
                <a:ext cx="340156" cy="107824"/>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 name="グループ化 23">
              <a:extLst>
                <a:ext uri="{FF2B5EF4-FFF2-40B4-BE49-F238E27FC236}">
                  <a16:creationId xmlns:a16="http://schemas.microsoft.com/office/drawing/2014/main" id="{AA285EC4-082B-D8F7-263A-FF022CAA6B4F}"/>
                </a:ext>
              </a:extLst>
            </p:cNvPr>
            <p:cNvGrpSpPr/>
            <p:nvPr/>
          </p:nvGrpSpPr>
          <p:grpSpPr>
            <a:xfrm rot="10800000">
              <a:off x="2572283" y="1865786"/>
              <a:ext cx="130075" cy="155833"/>
              <a:chOff x="3347864" y="3273606"/>
              <a:chExt cx="432048" cy="517602"/>
            </a:xfrm>
          </p:grpSpPr>
          <p:sp>
            <p:nvSpPr>
              <p:cNvPr id="25" name="角丸四角形 24">
                <a:extLst>
                  <a:ext uri="{FF2B5EF4-FFF2-40B4-BE49-F238E27FC236}">
                    <a16:creationId xmlns:a16="http://schemas.microsoft.com/office/drawing/2014/main" id="{9A2C7093-C281-14BD-AA64-73A08AB3A0F5}"/>
                  </a:ext>
                </a:extLst>
              </p:cNvPr>
              <p:cNvSpPr/>
              <p:nvPr/>
            </p:nvSpPr>
            <p:spPr>
              <a:xfrm>
                <a:off x="3347864" y="3490866"/>
                <a:ext cx="432048" cy="82150"/>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角丸四角形 25">
                <a:extLst>
                  <a:ext uri="{FF2B5EF4-FFF2-40B4-BE49-F238E27FC236}">
                    <a16:creationId xmlns:a16="http://schemas.microsoft.com/office/drawing/2014/main" id="{9DC3624C-AD78-2CC3-C9FD-2DF2981E5F96}"/>
                  </a:ext>
                </a:extLst>
              </p:cNvPr>
              <p:cNvSpPr/>
              <p:nvPr/>
            </p:nvSpPr>
            <p:spPr>
              <a:xfrm rot="18741476">
                <a:off x="3308924" y="3394673"/>
                <a:ext cx="340156" cy="98021"/>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角丸四角形 26">
                <a:extLst>
                  <a:ext uri="{FF2B5EF4-FFF2-40B4-BE49-F238E27FC236}">
                    <a16:creationId xmlns:a16="http://schemas.microsoft.com/office/drawing/2014/main" id="{53DE2FB2-4088-1510-8E94-244B057CC9CA}"/>
                  </a:ext>
                </a:extLst>
              </p:cNvPr>
              <p:cNvSpPr/>
              <p:nvPr/>
            </p:nvSpPr>
            <p:spPr>
              <a:xfrm rot="2700000">
                <a:off x="3313035" y="3567218"/>
                <a:ext cx="340156" cy="107824"/>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 name="グループ化 29">
              <a:extLst>
                <a:ext uri="{FF2B5EF4-FFF2-40B4-BE49-F238E27FC236}">
                  <a16:creationId xmlns:a16="http://schemas.microsoft.com/office/drawing/2014/main" id="{6E770C73-306F-054B-A6B9-408B4EC82B61}"/>
                </a:ext>
              </a:extLst>
            </p:cNvPr>
            <p:cNvGrpSpPr/>
            <p:nvPr/>
          </p:nvGrpSpPr>
          <p:grpSpPr>
            <a:xfrm>
              <a:off x="2953029" y="1891600"/>
              <a:ext cx="134522" cy="104206"/>
              <a:chOff x="4352925" y="1717675"/>
              <a:chExt cx="225427" cy="174625"/>
            </a:xfrm>
          </p:grpSpPr>
          <p:sp>
            <p:nvSpPr>
              <p:cNvPr id="28" name="三角形 27">
                <a:extLst>
                  <a:ext uri="{FF2B5EF4-FFF2-40B4-BE49-F238E27FC236}">
                    <a16:creationId xmlns:a16="http://schemas.microsoft.com/office/drawing/2014/main" id="{70435B52-598E-36F0-8039-FE38C5530D32}"/>
                  </a:ext>
                </a:extLst>
              </p:cNvPr>
              <p:cNvSpPr/>
              <p:nvPr/>
            </p:nvSpPr>
            <p:spPr>
              <a:xfrm>
                <a:off x="4352925" y="1717675"/>
                <a:ext cx="225427" cy="73025"/>
              </a:xfrm>
              <a:prstGeom prst="triangle">
                <a:avLst/>
              </a:prstGeom>
              <a:solidFill>
                <a:schemeClr val="tx1">
                  <a:lumMod val="50000"/>
                  <a:lumOff val="50000"/>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497F1D76-EE0C-A03D-E261-5865D7D81560}"/>
                  </a:ext>
                </a:extLst>
              </p:cNvPr>
              <p:cNvSpPr/>
              <p:nvPr/>
            </p:nvSpPr>
            <p:spPr>
              <a:xfrm>
                <a:off x="4402138" y="1785772"/>
                <a:ext cx="127000" cy="106528"/>
              </a:xfrm>
              <a:prstGeom prst="rect">
                <a:avLst/>
              </a:prstGeom>
              <a:solidFill>
                <a:schemeClr val="tx1">
                  <a:lumMod val="50000"/>
                  <a:lumOff val="50000"/>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 name="グループ化 33">
              <a:extLst>
                <a:ext uri="{FF2B5EF4-FFF2-40B4-BE49-F238E27FC236}">
                  <a16:creationId xmlns:a16="http://schemas.microsoft.com/office/drawing/2014/main" id="{10929BE3-E7DD-E715-B37D-9F2D392DB102}"/>
                </a:ext>
              </a:extLst>
            </p:cNvPr>
            <p:cNvGrpSpPr/>
            <p:nvPr/>
          </p:nvGrpSpPr>
          <p:grpSpPr>
            <a:xfrm>
              <a:off x="2749747" y="1869650"/>
              <a:ext cx="154664" cy="148107"/>
              <a:chOff x="5605835" y="1892500"/>
              <a:chExt cx="354766" cy="339725"/>
            </a:xfrm>
          </p:grpSpPr>
          <p:sp>
            <p:nvSpPr>
              <p:cNvPr id="32" name="円弧 31">
                <a:extLst>
                  <a:ext uri="{FF2B5EF4-FFF2-40B4-BE49-F238E27FC236}">
                    <a16:creationId xmlns:a16="http://schemas.microsoft.com/office/drawing/2014/main" id="{CEB3ED75-96B9-41B5-339F-607EA6DF28EC}"/>
                  </a:ext>
                </a:extLst>
              </p:cNvPr>
              <p:cNvSpPr/>
              <p:nvPr/>
            </p:nvSpPr>
            <p:spPr>
              <a:xfrm>
                <a:off x="5605835" y="1892500"/>
                <a:ext cx="339725" cy="339725"/>
              </a:xfrm>
              <a:prstGeom prst="arc">
                <a:avLst>
                  <a:gd name="adj1" fmla="val 21525816"/>
                  <a:gd name="adj2" fmla="val 19316914"/>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 name="三角形 32">
                <a:extLst>
                  <a:ext uri="{FF2B5EF4-FFF2-40B4-BE49-F238E27FC236}">
                    <a16:creationId xmlns:a16="http://schemas.microsoft.com/office/drawing/2014/main" id="{275353DF-BAC9-6A00-26A3-99697B54ECBA}"/>
                  </a:ext>
                </a:extLst>
              </p:cNvPr>
              <p:cNvSpPr/>
              <p:nvPr/>
            </p:nvSpPr>
            <p:spPr>
              <a:xfrm rot="8100000">
                <a:off x="5854991" y="1912282"/>
                <a:ext cx="105610" cy="91043"/>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35" name="右矢印 34">
            <a:extLst>
              <a:ext uri="{FF2B5EF4-FFF2-40B4-BE49-F238E27FC236}">
                <a16:creationId xmlns:a16="http://schemas.microsoft.com/office/drawing/2014/main" id="{A26AB646-891E-EF2E-77ED-992E767BB2F9}"/>
              </a:ext>
            </a:extLst>
          </p:cNvPr>
          <p:cNvSpPr/>
          <p:nvPr/>
        </p:nvSpPr>
        <p:spPr>
          <a:xfrm rot="1493898">
            <a:off x="4917780" y="2772088"/>
            <a:ext cx="1712899" cy="56832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2" name="グループ化 51">
            <a:extLst>
              <a:ext uri="{FF2B5EF4-FFF2-40B4-BE49-F238E27FC236}">
                <a16:creationId xmlns:a16="http://schemas.microsoft.com/office/drawing/2014/main" id="{112115AE-B5AA-9AE4-FC91-CCF32EBA579A}"/>
              </a:ext>
            </a:extLst>
          </p:cNvPr>
          <p:cNvGrpSpPr/>
          <p:nvPr/>
        </p:nvGrpSpPr>
        <p:grpSpPr>
          <a:xfrm>
            <a:off x="3003289" y="4445023"/>
            <a:ext cx="1623376" cy="1307180"/>
            <a:chOff x="3003289" y="4445023"/>
            <a:chExt cx="1623376" cy="1307180"/>
          </a:xfrm>
        </p:grpSpPr>
        <p:sp>
          <p:nvSpPr>
            <p:cNvPr id="37" name="角丸四角形 36">
              <a:extLst>
                <a:ext uri="{FF2B5EF4-FFF2-40B4-BE49-F238E27FC236}">
                  <a16:creationId xmlns:a16="http://schemas.microsoft.com/office/drawing/2014/main" id="{892B9366-42CA-CC02-E4E4-0A543BF078E9}"/>
                </a:ext>
              </a:extLst>
            </p:cNvPr>
            <p:cNvSpPr/>
            <p:nvPr/>
          </p:nvSpPr>
          <p:spPr>
            <a:xfrm>
              <a:off x="3042489" y="4445023"/>
              <a:ext cx="1584176" cy="1307180"/>
            </a:xfrm>
            <a:prstGeom prst="roundRect">
              <a:avLst>
                <a:gd name="adj" fmla="val 3521"/>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C3C1890C-F464-2ABA-F5D4-33D60696597B}"/>
                </a:ext>
              </a:extLst>
            </p:cNvPr>
            <p:cNvSpPr/>
            <p:nvPr/>
          </p:nvSpPr>
          <p:spPr>
            <a:xfrm>
              <a:off x="3042489" y="4683707"/>
              <a:ext cx="1584176" cy="10684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a:extLst>
                <a:ext uri="{FF2B5EF4-FFF2-40B4-BE49-F238E27FC236}">
                  <a16:creationId xmlns:a16="http://schemas.microsoft.com/office/drawing/2014/main" id="{E9F9CBE6-08F5-D57A-C987-1346439F9C64}"/>
                </a:ext>
              </a:extLst>
            </p:cNvPr>
            <p:cNvSpPr/>
            <p:nvPr/>
          </p:nvSpPr>
          <p:spPr>
            <a:xfrm>
              <a:off x="3091957" y="4496522"/>
              <a:ext cx="116893" cy="1168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a:extLst>
                <a:ext uri="{FF2B5EF4-FFF2-40B4-BE49-F238E27FC236}">
                  <a16:creationId xmlns:a16="http://schemas.microsoft.com/office/drawing/2014/main" id="{18645B9C-8407-FDA5-B04D-3C51CA312E6F}"/>
                </a:ext>
              </a:extLst>
            </p:cNvPr>
            <p:cNvSpPr/>
            <p:nvPr/>
          </p:nvSpPr>
          <p:spPr>
            <a:xfrm>
              <a:off x="3272517" y="4496522"/>
              <a:ext cx="116893" cy="11689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a:extLst>
                <a:ext uri="{FF2B5EF4-FFF2-40B4-BE49-F238E27FC236}">
                  <a16:creationId xmlns:a16="http://schemas.microsoft.com/office/drawing/2014/main" id="{CD513A2D-2C05-7DE9-BCEC-E351CD48AC07}"/>
                </a:ext>
              </a:extLst>
            </p:cNvPr>
            <p:cNvSpPr/>
            <p:nvPr/>
          </p:nvSpPr>
          <p:spPr>
            <a:xfrm>
              <a:off x="3453076" y="4496522"/>
              <a:ext cx="116893" cy="11689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64C0DE9A-3A2C-02A7-48B5-72F98613C175}"/>
                </a:ext>
              </a:extLst>
            </p:cNvPr>
            <p:cNvSpPr txBox="1"/>
            <p:nvPr/>
          </p:nvSpPr>
          <p:spPr>
            <a:xfrm>
              <a:off x="3003289" y="4683707"/>
              <a:ext cx="1451038" cy="369332"/>
            </a:xfrm>
            <a:prstGeom prst="rect">
              <a:avLst/>
            </a:prstGeom>
            <a:noFill/>
          </p:spPr>
          <p:txBody>
            <a:bodyPr wrap="none" rtlCol="0">
              <a:spAutoFit/>
            </a:bodyPr>
            <a:lstStyle/>
            <a:p>
              <a:r>
                <a:rPr lang="en-US" altLang="ja-JP" dirty="0">
                  <a:solidFill>
                    <a:schemeClr val="bg1"/>
                  </a:solidFill>
                  <a:latin typeface="Consolas" panose="020B0609020204030204" pitchFamily="49" charset="0"/>
                  <a:cs typeface="Consolas" panose="020B0609020204030204" pitchFamily="49" charset="0"/>
                </a:rPr>
                <a:t>$ git push</a:t>
              </a:r>
              <a:endParaRPr kumimoji="1" lang="ja-JP" altLang="en-US">
                <a:solidFill>
                  <a:schemeClr val="bg1"/>
                </a:solidFill>
                <a:latin typeface="Consolas" panose="020B0609020204030204" pitchFamily="49" charset="0"/>
                <a:cs typeface="Consolas" panose="020B0609020204030204" pitchFamily="49" charset="0"/>
              </a:endParaRPr>
            </a:p>
          </p:txBody>
        </p:sp>
      </p:grpSp>
      <p:sp>
        <p:nvSpPr>
          <p:cNvPr id="43" name="右矢印 42">
            <a:extLst>
              <a:ext uri="{FF2B5EF4-FFF2-40B4-BE49-F238E27FC236}">
                <a16:creationId xmlns:a16="http://schemas.microsoft.com/office/drawing/2014/main" id="{78C29447-2DD5-C8CB-A58D-C301DDED3EC0}"/>
              </a:ext>
            </a:extLst>
          </p:cNvPr>
          <p:cNvSpPr/>
          <p:nvPr/>
        </p:nvSpPr>
        <p:spPr>
          <a:xfrm rot="19831544">
            <a:off x="4807105" y="4399542"/>
            <a:ext cx="1712899" cy="56832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右矢印 45">
            <a:extLst>
              <a:ext uri="{FF2B5EF4-FFF2-40B4-BE49-F238E27FC236}">
                <a16:creationId xmlns:a16="http://schemas.microsoft.com/office/drawing/2014/main" id="{A7F77AD1-C183-5CB4-EA7A-FC1C7C8F59B1}"/>
              </a:ext>
            </a:extLst>
          </p:cNvPr>
          <p:cNvSpPr/>
          <p:nvPr/>
        </p:nvSpPr>
        <p:spPr>
          <a:xfrm rot="1493898">
            <a:off x="1194283" y="4388568"/>
            <a:ext cx="1712899" cy="56832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右矢印 46">
            <a:extLst>
              <a:ext uri="{FF2B5EF4-FFF2-40B4-BE49-F238E27FC236}">
                <a16:creationId xmlns:a16="http://schemas.microsoft.com/office/drawing/2014/main" id="{1AC47720-47AC-B521-387F-C2EC21BAC891}"/>
              </a:ext>
            </a:extLst>
          </p:cNvPr>
          <p:cNvSpPr/>
          <p:nvPr/>
        </p:nvSpPr>
        <p:spPr>
          <a:xfrm rot="19831544">
            <a:off x="1237014" y="2822550"/>
            <a:ext cx="1712899" cy="56832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1A1F1254-CAF8-3530-71D6-B82D3605B450}"/>
              </a:ext>
            </a:extLst>
          </p:cNvPr>
          <p:cNvSpPr txBox="1"/>
          <p:nvPr/>
        </p:nvSpPr>
        <p:spPr>
          <a:xfrm>
            <a:off x="5041807" y="5168310"/>
            <a:ext cx="1415772" cy="461665"/>
          </a:xfrm>
          <a:prstGeom prst="rect">
            <a:avLst/>
          </a:prstGeom>
          <a:noFill/>
        </p:spPr>
        <p:txBody>
          <a:bodyPr wrap="none" rtlCol="0">
            <a:spAutoFit/>
          </a:bodyPr>
          <a:lstStyle/>
          <a:p>
            <a:r>
              <a:rPr kumimoji="1" lang="ja-JP" altLang="en-US" sz="2400">
                <a:solidFill>
                  <a:srgbClr val="011893"/>
                </a:solidFill>
              </a:rPr>
              <a:t>所持認証</a:t>
            </a:r>
          </a:p>
        </p:txBody>
      </p:sp>
      <p:sp>
        <p:nvSpPr>
          <p:cNvPr id="49" name="テキスト ボックス 48">
            <a:extLst>
              <a:ext uri="{FF2B5EF4-FFF2-40B4-BE49-F238E27FC236}">
                <a16:creationId xmlns:a16="http://schemas.microsoft.com/office/drawing/2014/main" id="{BE011C59-8D7A-1685-130F-CC492E94BE8E}"/>
              </a:ext>
            </a:extLst>
          </p:cNvPr>
          <p:cNvSpPr txBox="1"/>
          <p:nvPr/>
        </p:nvSpPr>
        <p:spPr>
          <a:xfrm>
            <a:off x="5066343" y="2114386"/>
            <a:ext cx="1415772" cy="461665"/>
          </a:xfrm>
          <a:prstGeom prst="rect">
            <a:avLst/>
          </a:prstGeom>
          <a:noFill/>
        </p:spPr>
        <p:txBody>
          <a:bodyPr wrap="none" rtlCol="0">
            <a:spAutoFit/>
          </a:bodyPr>
          <a:lstStyle/>
          <a:p>
            <a:r>
              <a:rPr kumimoji="1" lang="ja-JP" altLang="en-US" sz="2400">
                <a:solidFill>
                  <a:srgbClr val="011893"/>
                </a:solidFill>
              </a:rPr>
              <a:t>知識認証</a:t>
            </a:r>
          </a:p>
        </p:txBody>
      </p:sp>
      <p:sp>
        <p:nvSpPr>
          <p:cNvPr id="50" name="テキスト ボックス 49">
            <a:extLst>
              <a:ext uri="{FF2B5EF4-FFF2-40B4-BE49-F238E27FC236}">
                <a16:creationId xmlns:a16="http://schemas.microsoft.com/office/drawing/2014/main" id="{0943F694-939F-A1DC-227A-49D1D04BAC12}"/>
              </a:ext>
            </a:extLst>
          </p:cNvPr>
          <p:cNvSpPr txBox="1"/>
          <p:nvPr/>
        </p:nvSpPr>
        <p:spPr>
          <a:xfrm>
            <a:off x="2118556" y="1223098"/>
            <a:ext cx="3570208" cy="461665"/>
          </a:xfrm>
          <a:prstGeom prst="rect">
            <a:avLst/>
          </a:prstGeom>
          <a:noFill/>
        </p:spPr>
        <p:txBody>
          <a:bodyPr wrap="none" rtlCol="0">
            <a:spAutoFit/>
          </a:bodyPr>
          <a:lstStyle/>
          <a:p>
            <a:r>
              <a:rPr kumimoji="1" lang="ja-JP" altLang="en-US" sz="2400"/>
              <a:t>ブラウザからのアクセス</a:t>
            </a:r>
          </a:p>
        </p:txBody>
      </p:sp>
      <p:sp>
        <p:nvSpPr>
          <p:cNvPr id="51" name="テキスト ボックス 50">
            <a:extLst>
              <a:ext uri="{FF2B5EF4-FFF2-40B4-BE49-F238E27FC236}">
                <a16:creationId xmlns:a16="http://schemas.microsoft.com/office/drawing/2014/main" id="{D5081EEA-F322-B647-BE45-91D0D3A51412}"/>
              </a:ext>
            </a:extLst>
          </p:cNvPr>
          <p:cNvSpPr txBox="1"/>
          <p:nvPr/>
        </p:nvSpPr>
        <p:spPr>
          <a:xfrm>
            <a:off x="1921963" y="5894407"/>
            <a:ext cx="3877985" cy="461665"/>
          </a:xfrm>
          <a:prstGeom prst="rect">
            <a:avLst/>
          </a:prstGeom>
          <a:noFill/>
        </p:spPr>
        <p:txBody>
          <a:bodyPr wrap="none" rtlCol="0">
            <a:spAutoFit/>
          </a:bodyPr>
          <a:lstStyle/>
          <a:p>
            <a:r>
              <a:rPr kumimoji="1" lang="ja-JP" altLang="en-US" sz="2400"/>
              <a:t>ターミナルからのアクセス</a:t>
            </a:r>
          </a:p>
        </p:txBody>
      </p:sp>
    </p:spTree>
    <p:extLst>
      <p:ext uri="{BB962C8B-B14F-4D97-AF65-F5344CB8AC3E}">
        <p14:creationId xmlns:p14="http://schemas.microsoft.com/office/powerpoint/2010/main" val="42471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D901A1D-C710-49D0-84EE-E619CEE9843B}"/>
              </a:ext>
            </a:extLst>
          </p:cNvPr>
          <p:cNvSpPr>
            <a:spLocks noGrp="1"/>
          </p:cNvSpPr>
          <p:nvPr>
            <p:ph type="body" sz="quarter" idx="10"/>
          </p:nvPr>
        </p:nvSpPr>
        <p:spPr/>
        <p:txBody>
          <a:bodyPr/>
          <a:lstStyle/>
          <a:p>
            <a:r>
              <a:rPr kumimoji="1" lang="ja-JP" altLang="en-US" dirty="0"/>
              <a:t>公開鍵認証</a:t>
            </a:r>
          </a:p>
        </p:txBody>
      </p:sp>
      <p:pic>
        <p:nvPicPr>
          <p:cNvPr id="4" name="図 3">
            <a:extLst>
              <a:ext uri="{FF2B5EF4-FFF2-40B4-BE49-F238E27FC236}">
                <a16:creationId xmlns:a16="http://schemas.microsoft.com/office/drawing/2014/main" id="{53C5664B-D30E-4503-A484-C8499B34D8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2200" y="3284984"/>
            <a:ext cx="1143000" cy="1143000"/>
          </a:xfrm>
          <a:prstGeom prst="rect">
            <a:avLst/>
          </a:prstGeom>
        </p:spPr>
      </p:pic>
      <p:pic>
        <p:nvPicPr>
          <p:cNvPr id="6" name="図 5">
            <a:extLst>
              <a:ext uri="{FF2B5EF4-FFF2-40B4-BE49-F238E27FC236}">
                <a16:creationId xmlns:a16="http://schemas.microsoft.com/office/drawing/2014/main" id="{F4F09ADB-05FF-4696-A3C7-E0DDE061D3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8144" y="2420888"/>
            <a:ext cx="2118829" cy="868720"/>
          </a:xfrm>
          <a:prstGeom prst="rect">
            <a:avLst/>
          </a:prstGeom>
        </p:spPr>
      </p:pic>
      <p:sp>
        <p:nvSpPr>
          <p:cNvPr id="7" name="テキスト ボックス 6">
            <a:extLst>
              <a:ext uri="{FF2B5EF4-FFF2-40B4-BE49-F238E27FC236}">
                <a16:creationId xmlns:a16="http://schemas.microsoft.com/office/drawing/2014/main" id="{209DD147-0429-436F-A134-55EA16D7E5BA}"/>
              </a:ext>
            </a:extLst>
          </p:cNvPr>
          <p:cNvSpPr txBox="1"/>
          <p:nvPr/>
        </p:nvSpPr>
        <p:spPr>
          <a:xfrm>
            <a:off x="611560" y="980728"/>
            <a:ext cx="6067687" cy="830997"/>
          </a:xfrm>
          <a:prstGeom prst="rect">
            <a:avLst/>
          </a:prstGeom>
          <a:noFill/>
        </p:spPr>
        <p:txBody>
          <a:bodyPr wrap="none" rtlCol="0">
            <a:spAutoFit/>
          </a:bodyPr>
          <a:lstStyle/>
          <a:p>
            <a:r>
              <a:rPr kumimoji="1" lang="ja-JP" altLang="en-US" sz="2400" dirty="0"/>
              <a:t>ターミナルから</a:t>
            </a:r>
            <a:r>
              <a:rPr kumimoji="1" lang="en-US" altLang="ja-JP" sz="2400" dirty="0"/>
              <a:t>GitHub</a:t>
            </a:r>
            <a:r>
              <a:rPr kumimoji="1" lang="ja-JP" altLang="en-US" sz="2400" dirty="0"/>
              <a:t>にアクセスしたい</a:t>
            </a:r>
            <a:r>
              <a:rPr lang="ja-JP" altLang="en-US" sz="2400" dirty="0"/>
              <a:t>が</a:t>
            </a:r>
            <a:endParaRPr kumimoji="1" lang="en-US" altLang="ja-JP" sz="2400" dirty="0"/>
          </a:p>
          <a:p>
            <a:r>
              <a:rPr kumimoji="1" lang="ja-JP" altLang="en-US" sz="2400" dirty="0"/>
              <a:t>他の人に勝手にアクセスされては困る</a:t>
            </a:r>
            <a:endParaRPr kumimoji="1" lang="en-US" altLang="ja-JP" sz="2400" dirty="0"/>
          </a:p>
        </p:txBody>
      </p:sp>
      <p:pic>
        <p:nvPicPr>
          <p:cNvPr id="2050" name="Picture 2" descr="ハッカーのイラスト（笑顔）">
            <a:extLst>
              <a:ext uri="{FF2B5EF4-FFF2-40B4-BE49-F238E27FC236}">
                <a16:creationId xmlns:a16="http://schemas.microsoft.com/office/drawing/2014/main" id="{99562EBD-3CBC-45DB-922A-B580ABD0F3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696" y="4149080"/>
            <a:ext cx="1186631" cy="15613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パソコンを使う人のイラスト（男性・笑顔）">
            <a:extLst>
              <a:ext uri="{FF2B5EF4-FFF2-40B4-BE49-F238E27FC236}">
                <a16:creationId xmlns:a16="http://schemas.microsoft.com/office/drawing/2014/main" id="{9C56E061-E179-4FEF-9971-59C32A427F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696" y="1988840"/>
            <a:ext cx="1147763" cy="1666875"/>
          </a:xfrm>
          <a:prstGeom prst="rect">
            <a:avLst/>
          </a:prstGeom>
          <a:noFill/>
          <a:extLst>
            <a:ext uri="{909E8E84-426E-40DD-AFC4-6F175D3DCCD1}">
              <a14:hiddenFill xmlns:a14="http://schemas.microsoft.com/office/drawing/2010/main">
                <a:solidFill>
                  <a:srgbClr val="FFFFFF"/>
                </a:solidFill>
              </a14:hiddenFill>
            </a:ext>
          </a:extLst>
        </p:spPr>
      </p:pic>
      <p:sp>
        <p:nvSpPr>
          <p:cNvPr id="8" name="矢印: 左右 7">
            <a:extLst>
              <a:ext uri="{FF2B5EF4-FFF2-40B4-BE49-F238E27FC236}">
                <a16:creationId xmlns:a16="http://schemas.microsoft.com/office/drawing/2014/main" id="{DB640B69-22BE-4495-90DF-C00A43EEEA14}"/>
              </a:ext>
            </a:extLst>
          </p:cNvPr>
          <p:cNvSpPr/>
          <p:nvPr/>
        </p:nvSpPr>
        <p:spPr>
          <a:xfrm rot="900000">
            <a:off x="3292015" y="3073074"/>
            <a:ext cx="2880320" cy="504056"/>
          </a:xfrm>
          <a:prstGeom prst="lef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左右 10">
            <a:extLst>
              <a:ext uri="{FF2B5EF4-FFF2-40B4-BE49-F238E27FC236}">
                <a16:creationId xmlns:a16="http://schemas.microsoft.com/office/drawing/2014/main" id="{48F58FCA-9E1A-4F4E-B848-D5712EDC4C2D}"/>
              </a:ext>
            </a:extLst>
          </p:cNvPr>
          <p:cNvSpPr/>
          <p:nvPr/>
        </p:nvSpPr>
        <p:spPr>
          <a:xfrm rot="20700000">
            <a:off x="3292013" y="4441225"/>
            <a:ext cx="2880320" cy="504056"/>
          </a:xfrm>
          <a:prstGeom prst="lef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54" name="Picture 6" descr="丸のマークのイラスト「○」">
            <a:extLst>
              <a:ext uri="{FF2B5EF4-FFF2-40B4-BE49-F238E27FC236}">
                <a16:creationId xmlns:a16="http://schemas.microsoft.com/office/drawing/2014/main" id="{1708141C-7920-4E8B-9C23-1FCD50F62AF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05114" y="2774082"/>
            <a:ext cx="936104" cy="93610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バツのマークのイラスト「×」">
            <a:extLst>
              <a:ext uri="{FF2B5EF4-FFF2-40B4-BE49-F238E27FC236}">
                <a16:creationId xmlns:a16="http://schemas.microsoft.com/office/drawing/2014/main" id="{B212CD70-365A-4374-9402-3FFB22E106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67944" y="4077072"/>
            <a:ext cx="1282452" cy="1282452"/>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75096627-0BF2-449C-A5F2-82E08CA426CD}"/>
              </a:ext>
            </a:extLst>
          </p:cNvPr>
          <p:cNvSpPr txBox="1"/>
          <p:nvPr/>
        </p:nvSpPr>
        <p:spPr>
          <a:xfrm>
            <a:off x="467544" y="5805264"/>
            <a:ext cx="7879080" cy="830997"/>
          </a:xfrm>
          <a:prstGeom prst="rect">
            <a:avLst/>
          </a:prstGeom>
          <a:noFill/>
        </p:spPr>
        <p:txBody>
          <a:bodyPr wrap="none" rtlCol="0">
            <a:spAutoFit/>
          </a:bodyPr>
          <a:lstStyle/>
          <a:p>
            <a:r>
              <a:rPr lang="ja-JP" altLang="en-US" sz="2400" dirty="0"/>
              <a:t>正当な権利を持つ人だけがアクセスできるようにしたい</a:t>
            </a:r>
            <a:endParaRPr lang="en-US" altLang="ja-JP" sz="2400" dirty="0"/>
          </a:p>
          <a:p>
            <a:r>
              <a:rPr lang="ja-JP" altLang="en-US" sz="2400" dirty="0"/>
              <a:t>→</a:t>
            </a:r>
            <a:r>
              <a:rPr lang="en-US" altLang="ja-JP" sz="2400" dirty="0"/>
              <a:t>SSH</a:t>
            </a:r>
            <a:r>
              <a:rPr lang="ja-JP" altLang="en-US" sz="2400" dirty="0"/>
              <a:t>公開鍵認証</a:t>
            </a:r>
            <a:endParaRPr kumimoji="1" lang="en-US" altLang="ja-JP" sz="2400" dirty="0"/>
          </a:p>
        </p:txBody>
      </p:sp>
    </p:spTree>
    <p:extLst>
      <p:ext uri="{BB962C8B-B14F-4D97-AF65-F5344CB8AC3E}">
        <p14:creationId xmlns:p14="http://schemas.microsoft.com/office/powerpoint/2010/main" val="2821879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グループ化 67">
            <a:extLst>
              <a:ext uri="{FF2B5EF4-FFF2-40B4-BE49-F238E27FC236}">
                <a16:creationId xmlns:a16="http://schemas.microsoft.com/office/drawing/2014/main" id="{A89BFB83-7DE9-A918-3E94-61689B428090}"/>
              </a:ext>
            </a:extLst>
          </p:cNvPr>
          <p:cNvGrpSpPr/>
          <p:nvPr/>
        </p:nvGrpSpPr>
        <p:grpSpPr>
          <a:xfrm>
            <a:off x="5314294" y="5471147"/>
            <a:ext cx="752361" cy="1008112"/>
            <a:chOff x="3963655" y="1196752"/>
            <a:chExt cx="752361" cy="1008112"/>
          </a:xfrm>
        </p:grpSpPr>
        <p:sp>
          <p:nvSpPr>
            <p:cNvPr id="69" name="正方形/長方形 68">
              <a:extLst>
                <a:ext uri="{FF2B5EF4-FFF2-40B4-BE49-F238E27FC236}">
                  <a16:creationId xmlns:a16="http://schemas.microsoft.com/office/drawing/2014/main" id="{D14F0B70-A454-5E62-056E-A9463DCA2F54}"/>
                </a:ext>
              </a:extLst>
            </p:cNvPr>
            <p:cNvSpPr/>
            <p:nvPr/>
          </p:nvSpPr>
          <p:spPr>
            <a:xfrm>
              <a:off x="4211960" y="1196752"/>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三角形 69">
              <a:extLst>
                <a:ext uri="{FF2B5EF4-FFF2-40B4-BE49-F238E27FC236}">
                  <a16:creationId xmlns:a16="http://schemas.microsoft.com/office/drawing/2014/main" id="{326DD1E8-9534-40A2-8B0B-B1685AA341CF}"/>
                </a:ext>
              </a:extLst>
            </p:cNvPr>
            <p:cNvSpPr/>
            <p:nvPr/>
          </p:nvSpPr>
          <p:spPr>
            <a:xfrm rot="5400000">
              <a:off x="3923927" y="1452505"/>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プレースホルダー 1">
            <a:extLst>
              <a:ext uri="{FF2B5EF4-FFF2-40B4-BE49-F238E27FC236}">
                <a16:creationId xmlns:a16="http://schemas.microsoft.com/office/drawing/2014/main" id="{4FF33BEE-0378-331A-DDE2-9AD4E08E5797}"/>
              </a:ext>
            </a:extLst>
          </p:cNvPr>
          <p:cNvSpPr>
            <a:spLocks noGrp="1"/>
          </p:cNvSpPr>
          <p:nvPr>
            <p:ph type="body" sz="quarter" idx="10"/>
          </p:nvPr>
        </p:nvSpPr>
        <p:spPr/>
        <p:txBody>
          <a:bodyPr/>
          <a:lstStyle/>
          <a:p>
            <a:r>
              <a:rPr kumimoji="1" lang="ja-JP" altLang="en-US"/>
              <a:t>公開鍵認証</a:t>
            </a:r>
          </a:p>
        </p:txBody>
      </p:sp>
      <p:grpSp>
        <p:nvGrpSpPr>
          <p:cNvPr id="44" name="グループ化 43">
            <a:extLst>
              <a:ext uri="{FF2B5EF4-FFF2-40B4-BE49-F238E27FC236}">
                <a16:creationId xmlns:a16="http://schemas.microsoft.com/office/drawing/2014/main" id="{A452E8F2-2191-0E8F-013F-5EDB0F4CE841}"/>
              </a:ext>
            </a:extLst>
          </p:cNvPr>
          <p:cNvGrpSpPr/>
          <p:nvPr/>
        </p:nvGrpSpPr>
        <p:grpSpPr>
          <a:xfrm>
            <a:off x="2710832" y="1567280"/>
            <a:ext cx="1817160" cy="1140590"/>
            <a:chOff x="2428830" y="1527212"/>
            <a:chExt cx="2309293" cy="1449491"/>
          </a:xfrm>
        </p:grpSpPr>
        <p:grpSp>
          <p:nvGrpSpPr>
            <p:cNvPr id="3" name="グループ化 2">
              <a:extLst>
                <a:ext uri="{FF2B5EF4-FFF2-40B4-BE49-F238E27FC236}">
                  <a16:creationId xmlns:a16="http://schemas.microsoft.com/office/drawing/2014/main" id="{6E98E194-1A6A-850F-E026-AFFE26CCC22C}"/>
                </a:ext>
              </a:extLst>
            </p:cNvPr>
            <p:cNvGrpSpPr/>
            <p:nvPr/>
          </p:nvGrpSpPr>
          <p:grpSpPr>
            <a:xfrm>
              <a:off x="2600841" y="1548306"/>
              <a:ext cx="756083" cy="1008112"/>
              <a:chOff x="971600" y="980729"/>
              <a:chExt cx="756083" cy="1008112"/>
            </a:xfrm>
          </p:grpSpPr>
          <p:sp>
            <p:nvSpPr>
              <p:cNvPr id="4" name="正方形/長方形 3">
                <a:extLst>
                  <a:ext uri="{FF2B5EF4-FFF2-40B4-BE49-F238E27FC236}">
                    <a16:creationId xmlns:a16="http://schemas.microsoft.com/office/drawing/2014/main" id="{A8ECF21D-6414-ECE8-3141-05AF2954D2BE}"/>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三角形 4">
                <a:extLst>
                  <a:ext uri="{FF2B5EF4-FFF2-40B4-BE49-F238E27FC236}">
                    <a16:creationId xmlns:a16="http://schemas.microsoft.com/office/drawing/2014/main" id="{9D8A4D72-30E2-211A-32B9-49C405E09D4C}"/>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4B0A341D-6765-5A15-7873-F1C09F779B44}"/>
                </a:ext>
              </a:extLst>
            </p:cNvPr>
            <p:cNvGrpSpPr/>
            <p:nvPr/>
          </p:nvGrpSpPr>
          <p:grpSpPr>
            <a:xfrm>
              <a:off x="3860960" y="1527212"/>
              <a:ext cx="752361" cy="1008112"/>
              <a:chOff x="3963655" y="1196752"/>
              <a:chExt cx="752361" cy="1008112"/>
            </a:xfrm>
          </p:grpSpPr>
          <p:sp>
            <p:nvSpPr>
              <p:cNvPr id="7" name="正方形/長方形 6">
                <a:extLst>
                  <a:ext uri="{FF2B5EF4-FFF2-40B4-BE49-F238E27FC236}">
                    <a16:creationId xmlns:a16="http://schemas.microsoft.com/office/drawing/2014/main" id="{6C2A96DC-96D2-96D5-3F28-B88465D712B4}"/>
                  </a:ext>
                </a:extLst>
              </p:cNvPr>
              <p:cNvSpPr/>
              <p:nvPr/>
            </p:nvSpPr>
            <p:spPr>
              <a:xfrm>
                <a:off x="4211960" y="1196752"/>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三角形 7">
                <a:extLst>
                  <a:ext uri="{FF2B5EF4-FFF2-40B4-BE49-F238E27FC236}">
                    <a16:creationId xmlns:a16="http://schemas.microsoft.com/office/drawing/2014/main" id="{16D226EE-E086-E1F5-12C8-4DBD744F8AFD}"/>
                  </a:ext>
                </a:extLst>
              </p:cNvPr>
              <p:cNvSpPr/>
              <p:nvPr/>
            </p:nvSpPr>
            <p:spPr>
              <a:xfrm rot="5400000">
                <a:off x="3923927" y="1452505"/>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テキスト ボックス 8">
              <a:extLst>
                <a:ext uri="{FF2B5EF4-FFF2-40B4-BE49-F238E27FC236}">
                  <a16:creationId xmlns:a16="http://schemas.microsoft.com/office/drawing/2014/main" id="{BBEA877B-04FD-6670-1838-734AC59EF343}"/>
                </a:ext>
              </a:extLst>
            </p:cNvPr>
            <p:cNvSpPr txBox="1"/>
            <p:nvPr/>
          </p:nvSpPr>
          <p:spPr>
            <a:xfrm>
              <a:off x="2428830" y="2607371"/>
              <a:ext cx="877163" cy="369332"/>
            </a:xfrm>
            <a:prstGeom prst="rect">
              <a:avLst/>
            </a:prstGeom>
            <a:noFill/>
          </p:spPr>
          <p:txBody>
            <a:bodyPr wrap="none" rtlCol="0">
              <a:spAutoFit/>
            </a:bodyPr>
            <a:lstStyle/>
            <a:p>
              <a:r>
                <a:rPr kumimoji="1" lang="ja-JP" altLang="en-US"/>
                <a:t>秘密鍵</a:t>
              </a:r>
            </a:p>
          </p:txBody>
        </p:sp>
        <p:sp>
          <p:nvSpPr>
            <p:cNvPr id="10" name="テキスト ボックス 9">
              <a:extLst>
                <a:ext uri="{FF2B5EF4-FFF2-40B4-BE49-F238E27FC236}">
                  <a16:creationId xmlns:a16="http://schemas.microsoft.com/office/drawing/2014/main" id="{2BD22CA0-997E-FAA5-5D25-B12B8FF606BA}"/>
                </a:ext>
              </a:extLst>
            </p:cNvPr>
            <p:cNvSpPr txBox="1"/>
            <p:nvPr/>
          </p:nvSpPr>
          <p:spPr>
            <a:xfrm>
              <a:off x="3860960" y="2607371"/>
              <a:ext cx="877163" cy="369332"/>
            </a:xfrm>
            <a:prstGeom prst="rect">
              <a:avLst/>
            </a:prstGeom>
            <a:noFill/>
          </p:spPr>
          <p:txBody>
            <a:bodyPr wrap="none" rtlCol="0">
              <a:spAutoFit/>
            </a:bodyPr>
            <a:lstStyle/>
            <a:p>
              <a:r>
                <a:rPr kumimoji="1" lang="ja-JP" altLang="en-US"/>
                <a:t>公開鍵</a:t>
              </a:r>
            </a:p>
          </p:txBody>
        </p:sp>
      </p:grpSp>
      <p:sp>
        <p:nvSpPr>
          <p:cNvPr id="11" name="テキスト ボックス 10">
            <a:extLst>
              <a:ext uri="{FF2B5EF4-FFF2-40B4-BE49-F238E27FC236}">
                <a16:creationId xmlns:a16="http://schemas.microsoft.com/office/drawing/2014/main" id="{84CF0EE4-04BD-D46C-78D0-A4B87E426C9E}"/>
              </a:ext>
            </a:extLst>
          </p:cNvPr>
          <p:cNvSpPr txBox="1"/>
          <p:nvPr/>
        </p:nvSpPr>
        <p:spPr>
          <a:xfrm>
            <a:off x="114865" y="1057298"/>
            <a:ext cx="3531736" cy="369332"/>
          </a:xfrm>
          <a:prstGeom prst="rect">
            <a:avLst/>
          </a:prstGeom>
          <a:noFill/>
        </p:spPr>
        <p:txBody>
          <a:bodyPr wrap="none" rtlCol="0">
            <a:spAutoFit/>
          </a:bodyPr>
          <a:lstStyle/>
          <a:p>
            <a:r>
              <a:rPr lang="en-US" altLang="ja-JP" dirty="0"/>
              <a:t>(1) </a:t>
            </a:r>
            <a:r>
              <a:rPr kumimoji="1" lang="ja-JP" altLang="en-US"/>
              <a:t>秘密鍵と公開鍵のペアを作成</a:t>
            </a:r>
          </a:p>
        </p:txBody>
      </p:sp>
      <p:sp>
        <p:nvSpPr>
          <p:cNvPr id="12" name="テキスト ボックス 11">
            <a:extLst>
              <a:ext uri="{FF2B5EF4-FFF2-40B4-BE49-F238E27FC236}">
                <a16:creationId xmlns:a16="http://schemas.microsoft.com/office/drawing/2014/main" id="{D711BF98-C806-05FC-DD40-EC5F8C000670}"/>
              </a:ext>
            </a:extLst>
          </p:cNvPr>
          <p:cNvSpPr txBox="1"/>
          <p:nvPr/>
        </p:nvSpPr>
        <p:spPr>
          <a:xfrm>
            <a:off x="162946" y="2795062"/>
            <a:ext cx="4378122" cy="369332"/>
          </a:xfrm>
          <a:prstGeom prst="rect">
            <a:avLst/>
          </a:prstGeom>
          <a:noFill/>
        </p:spPr>
        <p:txBody>
          <a:bodyPr wrap="none" rtlCol="0">
            <a:spAutoFit/>
          </a:bodyPr>
          <a:lstStyle/>
          <a:p>
            <a:r>
              <a:rPr lang="en-US" altLang="ja-JP" dirty="0"/>
              <a:t>(2) </a:t>
            </a:r>
            <a:r>
              <a:rPr kumimoji="1" lang="ja-JP" altLang="en-US"/>
              <a:t>ブラウザから公開鍵を登録</a:t>
            </a:r>
            <a:r>
              <a:rPr kumimoji="1" lang="en-US" altLang="ja-JP" dirty="0"/>
              <a:t>(</a:t>
            </a:r>
            <a:r>
              <a:rPr kumimoji="1" lang="ja-JP" altLang="en-US">
                <a:solidFill>
                  <a:srgbClr val="FF0000"/>
                </a:solidFill>
              </a:rPr>
              <a:t>知識認証</a:t>
            </a:r>
            <a:r>
              <a:rPr kumimoji="1" lang="en-US" altLang="ja-JP" dirty="0"/>
              <a:t>)</a:t>
            </a:r>
            <a:endParaRPr kumimoji="1" lang="ja-JP" altLang="en-US"/>
          </a:p>
        </p:txBody>
      </p:sp>
      <p:grpSp>
        <p:nvGrpSpPr>
          <p:cNvPr id="15" name="グループ化 14">
            <a:extLst>
              <a:ext uri="{FF2B5EF4-FFF2-40B4-BE49-F238E27FC236}">
                <a16:creationId xmlns:a16="http://schemas.microsoft.com/office/drawing/2014/main" id="{FEFB5050-54DA-9D09-39AE-DEEACF0794E5}"/>
              </a:ext>
            </a:extLst>
          </p:cNvPr>
          <p:cNvGrpSpPr/>
          <p:nvPr/>
        </p:nvGrpSpPr>
        <p:grpSpPr>
          <a:xfrm>
            <a:off x="6896886" y="3351169"/>
            <a:ext cx="1422917" cy="1347882"/>
            <a:chOff x="6140761" y="2760383"/>
            <a:chExt cx="2118829" cy="2007096"/>
          </a:xfrm>
        </p:grpSpPr>
        <p:pic>
          <p:nvPicPr>
            <p:cNvPr id="13" name="図 12">
              <a:extLst>
                <a:ext uri="{FF2B5EF4-FFF2-40B4-BE49-F238E27FC236}">
                  <a16:creationId xmlns:a16="http://schemas.microsoft.com/office/drawing/2014/main" id="{03D06E7D-B8F8-9622-A636-BB04E1CB0C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4817" y="3624479"/>
              <a:ext cx="1143000" cy="1143000"/>
            </a:xfrm>
            <a:prstGeom prst="rect">
              <a:avLst/>
            </a:prstGeom>
          </p:spPr>
        </p:pic>
        <p:pic>
          <p:nvPicPr>
            <p:cNvPr id="14" name="図 13">
              <a:extLst>
                <a:ext uri="{FF2B5EF4-FFF2-40B4-BE49-F238E27FC236}">
                  <a16:creationId xmlns:a16="http://schemas.microsoft.com/office/drawing/2014/main" id="{BD8A7D20-AF5E-EADF-543F-EE89C1229B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0761" y="2760383"/>
              <a:ext cx="2118829" cy="868720"/>
            </a:xfrm>
            <a:prstGeom prst="rect">
              <a:avLst/>
            </a:prstGeom>
          </p:spPr>
        </p:pic>
      </p:grpSp>
      <p:grpSp>
        <p:nvGrpSpPr>
          <p:cNvPr id="16" name="グループ化 15">
            <a:extLst>
              <a:ext uri="{FF2B5EF4-FFF2-40B4-BE49-F238E27FC236}">
                <a16:creationId xmlns:a16="http://schemas.microsoft.com/office/drawing/2014/main" id="{6E9D2D56-0F8D-CF73-4A99-9ADC3653C49B}"/>
              </a:ext>
            </a:extLst>
          </p:cNvPr>
          <p:cNvGrpSpPr/>
          <p:nvPr/>
        </p:nvGrpSpPr>
        <p:grpSpPr>
          <a:xfrm>
            <a:off x="2626839" y="3391871"/>
            <a:ext cx="1584176" cy="1307180"/>
            <a:chOff x="2339752" y="1844824"/>
            <a:chExt cx="1584176" cy="1307180"/>
          </a:xfrm>
        </p:grpSpPr>
        <p:sp>
          <p:nvSpPr>
            <p:cNvPr id="17" name="角丸四角形 16">
              <a:extLst>
                <a:ext uri="{FF2B5EF4-FFF2-40B4-BE49-F238E27FC236}">
                  <a16:creationId xmlns:a16="http://schemas.microsoft.com/office/drawing/2014/main" id="{E1D9EB51-0C50-5358-56DF-BC3AB4215B17}"/>
                </a:ext>
              </a:extLst>
            </p:cNvPr>
            <p:cNvSpPr/>
            <p:nvPr/>
          </p:nvSpPr>
          <p:spPr>
            <a:xfrm>
              <a:off x="2339752" y="1844824"/>
              <a:ext cx="1584176" cy="1307180"/>
            </a:xfrm>
            <a:prstGeom prst="roundRect">
              <a:avLst>
                <a:gd name="adj" fmla="val 3521"/>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a:extLst>
                <a:ext uri="{FF2B5EF4-FFF2-40B4-BE49-F238E27FC236}">
                  <a16:creationId xmlns:a16="http://schemas.microsoft.com/office/drawing/2014/main" id="{CE23A4FD-939D-1FDF-F62D-C43618D4916B}"/>
                </a:ext>
              </a:extLst>
            </p:cNvPr>
            <p:cNvPicPr>
              <a:picLocks noChangeAspect="1"/>
            </p:cNvPicPr>
            <p:nvPr/>
          </p:nvPicPr>
          <p:blipFill>
            <a:blip r:embed="rId4"/>
            <a:stretch>
              <a:fillRect/>
            </a:stretch>
          </p:blipFill>
          <p:spPr>
            <a:xfrm>
              <a:off x="2339752" y="2042581"/>
              <a:ext cx="1584176" cy="1109423"/>
            </a:xfrm>
            <a:prstGeom prst="rect">
              <a:avLst/>
            </a:prstGeom>
          </p:spPr>
        </p:pic>
        <p:grpSp>
          <p:nvGrpSpPr>
            <p:cNvPr id="19" name="グループ化 18">
              <a:extLst>
                <a:ext uri="{FF2B5EF4-FFF2-40B4-BE49-F238E27FC236}">
                  <a16:creationId xmlns:a16="http://schemas.microsoft.com/office/drawing/2014/main" id="{6AEA0412-DC6C-9ADB-7871-F335D5DF236D}"/>
                </a:ext>
              </a:extLst>
            </p:cNvPr>
            <p:cNvGrpSpPr/>
            <p:nvPr/>
          </p:nvGrpSpPr>
          <p:grpSpPr>
            <a:xfrm>
              <a:off x="2395364" y="1865787"/>
              <a:ext cx="130075" cy="155833"/>
              <a:chOff x="3347864" y="3273606"/>
              <a:chExt cx="432048" cy="517602"/>
            </a:xfrm>
          </p:grpSpPr>
          <p:sp>
            <p:nvSpPr>
              <p:cNvPr id="30" name="角丸四角形 29">
                <a:extLst>
                  <a:ext uri="{FF2B5EF4-FFF2-40B4-BE49-F238E27FC236}">
                    <a16:creationId xmlns:a16="http://schemas.microsoft.com/office/drawing/2014/main" id="{1EB467C7-BF49-B766-815D-5E88564CF1CC}"/>
                  </a:ext>
                </a:extLst>
              </p:cNvPr>
              <p:cNvSpPr/>
              <p:nvPr/>
            </p:nvSpPr>
            <p:spPr>
              <a:xfrm>
                <a:off x="3347864" y="3490866"/>
                <a:ext cx="432048" cy="82150"/>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角丸四角形 30">
                <a:extLst>
                  <a:ext uri="{FF2B5EF4-FFF2-40B4-BE49-F238E27FC236}">
                    <a16:creationId xmlns:a16="http://schemas.microsoft.com/office/drawing/2014/main" id="{3B9C9BD0-B8B8-33EE-6600-28706C7B51AD}"/>
                  </a:ext>
                </a:extLst>
              </p:cNvPr>
              <p:cNvSpPr/>
              <p:nvPr/>
            </p:nvSpPr>
            <p:spPr>
              <a:xfrm rot="18741476">
                <a:off x="3308924" y="3394673"/>
                <a:ext cx="340156" cy="98021"/>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角丸四角形 31">
                <a:extLst>
                  <a:ext uri="{FF2B5EF4-FFF2-40B4-BE49-F238E27FC236}">
                    <a16:creationId xmlns:a16="http://schemas.microsoft.com/office/drawing/2014/main" id="{D4C9FD13-CF38-EB69-62C2-3015C02DCBAA}"/>
                  </a:ext>
                </a:extLst>
              </p:cNvPr>
              <p:cNvSpPr/>
              <p:nvPr/>
            </p:nvSpPr>
            <p:spPr>
              <a:xfrm rot="2700000">
                <a:off x="3313035" y="3567218"/>
                <a:ext cx="340156" cy="107824"/>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 name="グループ化 19">
              <a:extLst>
                <a:ext uri="{FF2B5EF4-FFF2-40B4-BE49-F238E27FC236}">
                  <a16:creationId xmlns:a16="http://schemas.microsoft.com/office/drawing/2014/main" id="{EE2BCF19-5530-2FFD-5C60-FEFA47133BEC}"/>
                </a:ext>
              </a:extLst>
            </p:cNvPr>
            <p:cNvGrpSpPr/>
            <p:nvPr/>
          </p:nvGrpSpPr>
          <p:grpSpPr>
            <a:xfrm rot="10800000">
              <a:off x="2572283" y="1865786"/>
              <a:ext cx="130075" cy="155833"/>
              <a:chOff x="3347864" y="3273606"/>
              <a:chExt cx="432048" cy="517602"/>
            </a:xfrm>
          </p:grpSpPr>
          <p:sp>
            <p:nvSpPr>
              <p:cNvPr id="27" name="角丸四角形 26">
                <a:extLst>
                  <a:ext uri="{FF2B5EF4-FFF2-40B4-BE49-F238E27FC236}">
                    <a16:creationId xmlns:a16="http://schemas.microsoft.com/office/drawing/2014/main" id="{298FD1A1-9866-4DA9-71BE-4A89FA871407}"/>
                  </a:ext>
                </a:extLst>
              </p:cNvPr>
              <p:cNvSpPr/>
              <p:nvPr/>
            </p:nvSpPr>
            <p:spPr>
              <a:xfrm>
                <a:off x="3347864" y="3490866"/>
                <a:ext cx="432048" cy="82150"/>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角丸四角形 27">
                <a:extLst>
                  <a:ext uri="{FF2B5EF4-FFF2-40B4-BE49-F238E27FC236}">
                    <a16:creationId xmlns:a16="http://schemas.microsoft.com/office/drawing/2014/main" id="{555765DB-7C30-0639-5EE3-C90F7F540E1A}"/>
                  </a:ext>
                </a:extLst>
              </p:cNvPr>
              <p:cNvSpPr/>
              <p:nvPr/>
            </p:nvSpPr>
            <p:spPr>
              <a:xfrm rot="18741476">
                <a:off x="3308924" y="3394673"/>
                <a:ext cx="340156" cy="98021"/>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角丸四角形 28">
                <a:extLst>
                  <a:ext uri="{FF2B5EF4-FFF2-40B4-BE49-F238E27FC236}">
                    <a16:creationId xmlns:a16="http://schemas.microsoft.com/office/drawing/2014/main" id="{1EBC808D-E7DB-EC92-5622-4E7A7FFC270D}"/>
                  </a:ext>
                </a:extLst>
              </p:cNvPr>
              <p:cNvSpPr/>
              <p:nvPr/>
            </p:nvSpPr>
            <p:spPr>
              <a:xfrm rot="2700000">
                <a:off x="3313035" y="3567218"/>
                <a:ext cx="340156" cy="107824"/>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グループ化 20">
              <a:extLst>
                <a:ext uri="{FF2B5EF4-FFF2-40B4-BE49-F238E27FC236}">
                  <a16:creationId xmlns:a16="http://schemas.microsoft.com/office/drawing/2014/main" id="{69F66DEA-21A0-B5E0-0334-FD4C00BE6503}"/>
                </a:ext>
              </a:extLst>
            </p:cNvPr>
            <p:cNvGrpSpPr/>
            <p:nvPr/>
          </p:nvGrpSpPr>
          <p:grpSpPr>
            <a:xfrm>
              <a:off x="2953029" y="1891600"/>
              <a:ext cx="134522" cy="104206"/>
              <a:chOff x="4352925" y="1717675"/>
              <a:chExt cx="225427" cy="174625"/>
            </a:xfrm>
          </p:grpSpPr>
          <p:sp>
            <p:nvSpPr>
              <p:cNvPr id="25" name="三角形 24">
                <a:extLst>
                  <a:ext uri="{FF2B5EF4-FFF2-40B4-BE49-F238E27FC236}">
                    <a16:creationId xmlns:a16="http://schemas.microsoft.com/office/drawing/2014/main" id="{EA731F17-BB9A-D673-2295-6D54F0E1EE88}"/>
                  </a:ext>
                </a:extLst>
              </p:cNvPr>
              <p:cNvSpPr/>
              <p:nvPr/>
            </p:nvSpPr>
            <p:spPr>
              <a:xfrm>
                <a:off x="4352925" y="1717675"/>
                <a:ext cx="225427" cy="73025"/>
              </a:xfrm>
              <a:prstGeom prst="triangle">
                <a:avLst/>
              </a:prstGeom>
              <a:solidFill>
                <a:schemeClr val="tx1">
                  <a:lumMod val="50000"/>
                  <a:lumOff val="50000"/>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65EE04C6-A119-3058-539C-A17AD7772ECB}"/>
                  </a:ext>
                </a:extLst>
              </p:cNvPr>
              <p:cNvSpPr/>
              <p:nvPr/>
            </p:nvSpPr>
            <p:spPr>
              <a:xfrm>
                <a:off x="4402138" y="1785772"/>
                <a:ext cx="127000" cy="106528"/>
              </a:xfrm>
              <a:prstGeom prst="rect">
                <a:avLst/>
              </a:prstGeom>
              <a:solidFill>
                <a:schemeClr val="tx1">
                  <a:lumMod val="50000"/>
                  <a:lumOff val="50000"/>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a:extLst>
                <a:ext uri="{FF2B5EF4-FFF2-40B4-BE49-F238E27FC236}">
                  <a16:creationId xmlns:a16="http://schemas.microsoft.com/office/drawing/2014/main" id="{A287275E-F92F-8686-9177-78504A217F2C}"/>
                </a:ext>
              </a:extLst>
            </p:cNvPr>
            <p:cNvGrpSpPr/>
            <p:nvPr/>
          </p:nvGrpSpPr>
          <p:grpSpPr>
            <a:xfrm>
              <a:off x="2749747" y="1869650"/>
              <a:ext cx="154664" cy="148107"/>
              <a:chOff x="5605835" y="1892500"/>
              <a:chExt cx="354766" cy="339725"/>
            </a:xfrm>
          </p:grpSpPr>
          <p:sp>
            <p:nvSpPr>
              <p:cNvPr id="23" name="円弧 22">
                <a:extLst>
                  <a:ext uri="{FF2B5EF4-FFF2-40B4-BE49-F238E27FC236}">
                    <a16:creationId xmlns:a16="http://schemas.microsoft.com/office/drawing/2014/main" id="{9F0D0484-C575-4237-C235-02EAF0C2FDF1}"/>
                  </a:ext>
                </a:extLst>
              </p:cNvPr>
              <p:cNvSpPr/>
              <p:nvPr/>
            </p:nvSpPr>
            <p:spPr>
              <a:xfrm>
                <a:off x="5605835" y="1892500"/>
                <a:ext cx="339725" cy="339725"/>
              </a:xfrm>
              <a:prstGeom prst="arc">
                <a:avLst>
                  <a:gd name="adj1" fmla="val 21525816"/>
                  <a:gd name="adj2" fmla="val 19316914"/>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4" name="三角形 23">
                <a:extLst>
                  <a:ext uri="{FF2B5EF4-FFF2-40B4-BE49-F238E27FC236}">
                    <a16:creationId xmlns:a16="http://schemas.microsoft.com/office/drawing/2014/main" id="{F6756E9E-92E8-87EC-F051-3C310620FC57}"/>
                  </a:ext>
                </a:extLst>
              </p:cNvPr>
              <p:cNvSpPr/>
              <p:nvPr/>
            </p:nvSpPr>
            <p:spPr>
              <a:xfrm rot="8100000">
                <a:off x="5854991" y="1912282"/>
                <a:ext cx="105610" cy="91043"/>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36" name="三角形 35">
            <a:extLst>
              <a:ext uri="{FF2B5EF4-FFF2-40B4-BE49-F238E27FC236}">
                <a16:creationId xmlns:a16="http://schemas.microsoft.com/office/drawing/2014/main" id="{7B6ED09B-1582-1293-51CF-039EF4DD381E}"/>
              </a:ext>
            </a:extLst>
          </p:cNvPr>
          <p:cNvSpPr/>
          <p:nvPr/>
        </p:nvSpPr>
        <p:spPr>
          <a:xfrm rot="5400000">
            <a:off x="5371845" y="3858232"/>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角丸四角形 36">
            <a:extLst>
              <a:ext uri="{FF2B5EF4-FFF2-40B4-BE49-F238E27FC236}">
                <a16:creationId xmlns:a16="http://schemas.microsoft.com/office/drawing/2014/main" id="{675E9509-F51B-8FF3-38C5-18198987921D}"/>
              </a:ext>
            </a:extLst>
          </p:cNvPr>
          <p:cNvSpPr/>
          <p:nvPr/>
        </p:nvSpPr>
        <p:spPr>
          <a:xfrm>
            <a:off x="5357912" y="3346216"/>
            <a:ext cx="1505451" cy="1499724"/>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8" name="グループ化 37">
            <a:extLst>
              <a:ext uri="{FF2B5EF4-FFF2-40B4-BE49-F238E27FC236}">
                <a16:creationId xmlns:a16="http://schemas.microsoft.com/office/drawing/2014/main" id="{675EDDAC-6650-8059-B211-16C5EFBED67B}"/>
              </a:ext>
            </a:extLst>
          </p:cNvPr>
          <p:cNvGrpSpPr/>
          <p:nvPr/>
        </p:nvGrpSpPr>
        <p:grpSpPr>
          <a:xfrm>
            <a:off x="697609" y="3578335"/>
            <a:ext cx="752361" cy="1008112"/>
            <a:chOff x="3963655" y="1196752"/>
            <a:chExt cx="752361" cy="1008112"/>
          </a:xfrm>
        </p:grpSpPr>
        <p:sp>
          <p:nvSpPr>
            <p:cNvPr id="39" name="正方形/長方形 38">
              <a:extLst>
                <a:ext uri="{FF2B5EF4-FFF2-40B4-BE49-F238E27FC236}">
                  <a16:creationId xmlns:a16="http://schemas.microsoft.com/office/drawing/2014/main" id="{3A1CAA8C-724D-C6F8-98B7-B26064BC1F75}"/>
                </a:ext>
              </a:extLst>
            </p:cNvPr>
            <p:cNvSpPr/>
            <p:nvPr/>
          </p:nvSpPr>
          <p:spPr>
            <a:xfrm>
              <a:off x="4211960" y="1196752"/>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三角形 39">
              <a:extLst>
                <a:ext uri="{FF2B5EF4-FFF2-40B4-BE49-F238E27FC236}">
                  <a16:creationId xmlns:a16="http://schemas.microsoft.com/office/drawing/2014/main" id="{96D0F8AA-EF30-16D6-DEC3-DA7243EC78EC}"/>
                </a:ext>
              </a:extLst>
            </p:cNvPr>
            <p:cNvSpPr/>
            <p:nvPr/>
          </p:nvSpPr>
          <p:spPr>
            <a:xfrm rot="5400000">
              <a:off x="3923927" y="1452505"/>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1" name="テキスト ボックス 40">
            <a:extLst>
              <a:ext uri="{FF2B5EF4-FFF2-40B4-BE49-F238E27FC236}">
                <a16:creationId xmlns:a16="http://schemas.microsoft.com/office/drawing/2014/main" id="{902C9679-37AD-0D8C-647D-5FE097B96879}"/>
              </a:ext>
            </a:extLst>
          </p:cNvPr>
          <p:cNvSpPr txBox="1"/>
          <p:nvPr/>
        </p:nvSpPr>
        <p:spPr>
          <a:xfrm>
            <a:off x="162946" y="4983672"/>
            <a:ext cx="5070619" cy="369332"/>
          </a:xfrm>
          <a:prstGeom prst="rect">
            <a:avLst/>
          </a:prstGeom>
          <a:noFill/>
        </p:spPr>
        <p:txBody>
          <a:bodyPr wrap="none" rtlCol="0">
            <a:spAutoFit/>
          </a:bodyPr>
          <a:lstStyle/>
          <a:p>
            <a:r>
              <a:rPr lang="en-US" altLang="ja-JP" dirty="0"/>
              <a:t>(3) </a:t>
            </a:r>
            <a:r>
              <a:rPr kumimoji="1" lang="ja-JP" altLang="en-US"/>
              <a:t>ターミナルから秘密鍵でアクセス</a:t>
            </a:r>
            <a:r>
              <a:rPr kumimoji="1" lang="en-US" altLang="ja-JP" dirty="0"/>
              <a:t>(</a:t>
            </a:r>
            <a:r>
              <a:rPr lang="ja-JP" altLang="en-US">
                <a:solidFill>
                  <a:srgbClr val="FF0000"/>
                </a:solidFill>
              </a:rPr>
              <a:t>所持認証</a:t>
            </a:r>
            <a:r>
              <a:rPr kumimoji="1" lang="en-US" altLang="ja-JP" dirty="0"/>
              <a:t>)</a:t>
            </a:r>
            <a:endParaRPr kumimoji="1" lang="ja-JP" altLang="en-US"/>
          </a:p>
        </p:txBody>
      </p:sp>
      <p:sp>
        <p:nvSpPr>
          <p:cNvPr id="42" name="右矢印 41">
            <a:extLst>
              <a:ext uri="{FF2B5EF4-FFF2-40B4-BE49-F238E27FC236}">
                <a16:creationId xmlns:a16="http://schemas.microsoft.com/office/drawing/2014/main" id="{D734DE89-2799-550A-1BC4-C0E5A0AE3C43}"/>
              </a:ext>
            </a:extLst>
          </p:cNvPr>
          <p:cNvSpPr/>
          <p:nvPr/>
        </p:nvSpPr>
        <p:spPr>
          <a:xfrm>
            <a:off x="1769494" y="3838313"/>
            <a:ext cx="706773" cy="47415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右矢印 42">
            <a:extLst>
              <a:ext uri="{FF2B5EF4-FFF2-40B4-BE49-F238E27FC236}">
                <a16:creationId xmlns:a16="http://schemas.microsoft.com/office/drawing/2014/main" id="{695DF5DA-5A9C-57D8-172F-CB38F6CDCC1C}"/>
              </a:ext>
            </a:extLst>
          </p:cNvPr>
          <p:cNvSpPr/>
          <p:nvPr/>
        </p:nvSpPr>
        <p:spPr>
          <a:xfrm>
            <a:off x="4437595" y="3832159"/>
            <a:ext cx="795970" cy="47415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5" name="グループ化 44">
            <a:extLst>
              <a:ext uri="{FF2B5EF4-FFF2-40B4-BE49-F238E27FC236}">
                <a16:creationId xmlns:a16="http://schemas.microsoft.com/office/drawing/2014/main" id="{60BF5EE8-8CB9-59D9-D055-6F5E05B73D32}"/>
              </a:ext>
            </a:extLst>
          </p:cNvPr>
          <p:cNvGrpSpPr/>
          <p:nvPr/>
        </p:nvGrpSpPr>
        <p:grpSpPr>
          <a:xfrm>
            <a:off x="1041792" y="5620681"/>
            <a:ext cx="756083" cy="1008112"/>
            <a:chOff x="971600" y="980729"/>
            <a:chExt cx="756083" cy="1008112"/>
          </a:xfrm>
        </p:grpSpPr>
        <p:sp>
          <p:nvSpPr>
            <p:cNvPr id="46" name="正方形/長方形 45">
              <a:extLst>
                <a:ext uri="{FF2B5EF4-FFF2-40B4-BE49-F238E27FC236}">
                  <a16:creationId xmlns:a16="http://schemas.microsoft.com/office/drawing/2014/main" id="{FC58BA4B-C8C8-4D23-89CA-F70641288F1E}"/>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三角形 46">
              <a:extLst>
                <a:ext uri="{FF2B5EF4-FFF2-40B4-BE49-F238E27FC236}">
                  <a16:creationId xmlns:a16="http://schemas.microsoft.com/office/drawing/2014/main" id="{95FBBEB4-CE51-99F3-DB64-9A9FB6E46DE5}"/>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48" name="Picture 4" descr="笑う男性のイラスト（段階2）">
            <a:extLst>
              <a:ext uri="{FF2B5EF4-FFF2-40B4-BE49-F238E27FC236}">
                <a16:creationId xmlns:a16="http://schemas.microsoft.com/office/drawing/2014/main" id="{2D8A04AA-9A66-0960-2D9F-36DA173C5D5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721" y="5627755"/>
            <a:ext cx="672081" cy="903335"/>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グループ化 49">
            <a:extLst>
              <a:ext uri="{FF2B5EF4-FFF2-40B4-BE49-F238E27FC236}">
                <a16:creationId xmlns:a16="http://schemas.microsoft.com/office/drawing/2014/main" id="{6561FCD0-4994-2200-EE5F-124962D11CD2}"/>
              </a:ext>
            </a:extLst>
          </p:cNvPr>
          <p:cNvGrpSpPr/>
          <p:nvPr/>
        </p:nvGrpSpPr>
        <p:grpSpPr>
          <a:xfrm>
            <a:off x="2655220" y="5471147"/>
            <a:ext cx="1623376" cy="1307180"/>
            <a:chOff x="3003289" y="4445023"/>
            <a:chExt cx="1623376" cy="1307180"/>
          </a:xfrm>
        </p:grpSpPr>
        <p:sp>
          <p:nvSpPr>
            <p:cNvPr id="51" name="角丸四角形 50">
              <a:extLst>
                <a:ext uri="{FF2B5EF4-FFF2-40B4-BE49-F238E27FC236}">
                  <a16:creationId xmlns:a16="http://schemas.microsoft.com/office/drawing/2014/main" id="{89427E5D-0833-91E8-4232-20E02DD20E76}"/>
                </a:ext>
              </a:extLst>
            </p:cNvPr>
            <p:cNvSpPr/>
            <p:nvPr/>
          </p:nvSpPr>
          <p:spPr>
            <a:xfrm>
              <a:off x="3042489" y="4445023"/>
              <a:ext cx="1584176" cy="1307180"/>
            </a:xfrm>
            <a:prstGeom prst="roundRect">
              <a:avLst>
                <a:gd name="adj" fmla="val 3521"/>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B89ADECF-2370-0ACE-EE75-E9BBA4EC2867}"/>
                </a:ext>
              </a:extLst>
            </p:cNvPr>
            <p:cNvSpPr/>
            <p:nvPr/>
          </p:nvSpPr>
          <p:spPr>
            <a:xfrm>
              <a:off x="3042489" y="4683707"/>
              <a:ext cx="1584176" cy="10684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円/楕円 52">
              <a:extLst>
                <a:ext uri="{FF2B5EF4-FFF2-40B4-BE49-F238E27FC236}">
                  <a16:creationId xmlns:a16="http://schemas.microsoft.com/office/drawing/2014/main" id="{27672313-4A8A-5A23-0877-D53ABB43880C}"/>
                </a:ext>
              </a:extLst>
            </p:cNvPr>
            <p:cNvSpPr/>
            <p:nvPr/>
          </p:nvSpPr>
          <p:spPr>
            <a:xfrm>
              <a:off x="3091957" y="4496522"/>
              <a:ext cx="116893" cy="1168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53">
              <a:extLst>
                <a:ext uri="{FF2B5EF4-FFF2-40B4-BE49-F238E27FC236}">
                  <a16:creationId xmlns:a16="http://schemas.microsoft.com/office/drawing/2014/main" id="{F602F8A0-923E-545C-0CE0-F06BC78B2736}"/>
                </a:ext>
              </a:extLst>
            </p:cNvPr>
            <p:cNvSpPr/>
            <p:nvPr/>
          </p:nvSpPr>
          <p:spPr>
            <a:xfrm>
              <a:off x="3272517" y="4496522"/>
              <a:ext cx="116893" cy="11689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楕円 54">
              <a:extLst>
                <a:ext uri="{FF2B5EF4-FFF2-40B4-BE49-F238E27FC236}">
                  <a16:creationId xmlns:a16="http://schemas.microsoft.com/office/drawing/2014/main" id="{79B6CC20-9622-6080-5775-B756923B8537}"/>
                </a:ext>
              </a:extLst>
            </p:cNvPr>
            <p:cNvSpPr/>
            <p:nvPr/>
          </p:nvSpPr>
          <p:spPr>
            <a:xfrm>
              <a:off x="3453076" y="4496522"/>
              <a:ext cx="116893" cy="11689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ボックス 55">
              <a:extLst>
                <a:ext uri="{FF2B5EF4-FFF2-40B4-BE49-F238E27FC236}">
                  <a16:creationId xmlns:a16="http://schemas.microsoft.com/office/drawing/2014/main" id="{F28B3A8C-F9DC-6034-C062-B6438E6F0F19}"/>
                </a:ext>
              </a:extLst>
            </p:cNvPr>
            <p:cNvSpPr txBox="1"/>
            <p:nvPr/>
          </p:nvSpPr>
          <p:spPr>
            <a:xfrm>
              <a:off x="3003289" y="4683707"/>
              <a:ext cx="1451038" cy="369332"/>
            </a:xfrm>
            <a:prstGeom prst="rect">
              <a:avLst/>
            </a:prstGeom>
            <a:noFill/>
          </p:spPr>
          <p:txBody>
            <a:bodyPr wrap="none" rtlCol="0">
              <a:spAutoFit/>
            </a:bodyPr>
            <a:lstStyle/>
            <a:p>
              <a:r>
                <a:rPr lang="en-US" altLang="ja-JP" dirty="0">
                  <a:solidFill>
                    <a:schemeClr val="bg1"/>
                  </a:solidFill>
                  <a:latin typeface="Consolas" panose="020B0609020204030204" pitchFamily="49" charset="0"/>
                  <a:cs typeface="Consolas" panose="020B0609020204030204" pitchFamily="49" charset="0"/>
                </a:rPr>
                <a:t>$ git push</a:t>
              </a:r>
              <a:endParaRPr kumimoji="1" lang="ja-JP" altLang="en-US">
                <a:solidFill>
                  <a:schemeClr val="bg1"/>
                </a:solidFill>
                <a:latin typeface="Consolas" panose="020B0609020204030204" pitchFamily="49" charset="0"/>
                <a:cs typeface="Consolas" panose="020B0609020204030204" pitchFamily="49" charset="0"/>
              </a:endParaRPr>
            </a:p>
          </p:txBody>
        </p:sp>
      </p:grpSp>
      <p:sp>
        <p:nvSpPr>
          <p:cNvPr id="57" name="右矢印 56">
            <a:extLst>
              <a:ext uri="{FF2B5EF4-FFF2-40B4-BE49-F238E27FC236}">
                <a16:creationId xmlns:a16="http://schemas.microsoft.com/office/drawing/2014/main" id="{CC59040F-C890-41C8-8BF9-9E614078FEC6}"/>
              </a:ext>
            </a:extLst>
          </p:cNvPr>
          <p:cNvSpPr/>
          <p:nvPr/>
        </p:nvSpPr>
        <p:spPr>
          <a:xfrm>
            <a:off x="1892761" y="5842087"/>
            <a:ext cx="706773" cy="47415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3" name="グループ化 62">
            <a:extLst>
              <a:ext uri="{FF2B5EF4-FFF2-40B4-BE49-F238E27FC236}">
                <a16:creationId xmlns:a16="http://schemas.microsoft.com/office/drawing/2014/main" id="{A10A6D49-75FF-F7A1-AF99-3ABCF39D3E50}"/>
              </a:ext>
            </a:extLst>
          </p:cNvPr>
          <p:cNvGrpSpPr/>
          <p:nvPr/>
        </p:nvGrpSpPr>
        <p:grpSpPr>
          <a:xfrm>
            <a:off x="7035434" y="5252187"/>
            <a:ext cx="1422917" cy="1347882"/>
            <a:chOff x="6140761" y="2760383"/>
            <a:chExt cx="2118829" cy="2007096"/>
          </a:xfrm>
        </p:grpSpPr>
        <p:pic>
          <p:nvPicPr>
            <p:cNvPr id="64" name="図 63">
              <a:extLst>
                <a:ext uri="{FF2B5EF4-FFF2-40B4-BE49-F238E27FC236}">
                  <a16:creationId xmlns:a16="http://schemas.microsoft.com/office/drawing/2014/main" id="{A1983F12-FC20-AAE7-86FC-6434DE2622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4817" y="3624479"/>
              <a:ext cx="1143000" cy="1143000"/>
            </a:xfrm>
            <a:prstGeom prst="rect">
              <a:avLst/>
            </a:prstGeom>
          </p:spPr>
        </p:pic>
        <p:pic>
          <p:nvPicPr>
            <p:cNvPr id="65" name="図 64">
              <a:extLst>
                <a:ext uri="{FF2B5EF4-FFF2-40B4-BE49-F238E27FC236}">
                  <a16:creationId xmlns:a16="http://schemas.microsoft.com/office/drawing/2014/main" id="{B53C8B66-E023-44CE-593D-C1388AE448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0761" y="2760383"/>
              <a:ext cx="2118829" cy="868720"/>
            </a:xfrm>
            <a:prstGeom prst="rect">
              <a:avLst/>
            </a:prstGeom>
          </p:spPr>
        </p:pic>
      </p:grpSp>
      <p:sp>
        <p:nvSpPr>
          <p:cNvPr id="66" name="角丸四角形 65">
            <a:extLst>
              <a:ext uri="{FF2B5EF4-FFF2-40B4-BE49-F238E27FC236}">
                <a16:creationId xmlns:a16="http://schemas.microsoft.com/office/drawing/2014/main" id="{20743A63-B45D-A498-E84B-2EE4B91F1FEA}"/>
              </a:ext>
            </a:extLst>
          </p:cNvPr>
          <p:cNvSpPr/>
          <p:nvPr/>
        </p:nvSpPr>
        <p:spPr>
          <a:xfrm>
            <a:off x="5420642" y="5216390"/>
            <a:ext cx="1505451" cy="1499724"/>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右矢印 66">
            <a:extLst>
              <a:ext uri="{FF2B5EF4-FFF2-40B4-BE49-F238E27FC236}">
                <a16:creationId xmlns:a16="http://schemas.microsoft.com/office/drawing/2014/main" id="{756C9C2E-A473-3B1D-79CE-D90420E8B457}"/>
              </a:ext>
            </a:extLst>
          </p:cNvPr>
          <p:cNvSpPr/>
          <p:nvPr/>
        </p:nvSpPr>
        <p:spPr>
          <a:xfrm>
            <a:off x="4379170" y="5787136"/>
            <a:ext cx="795970" cy="47415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フローチャート: 磁気ディスク 70">
            <a:extLst>
              <a:ext uri="{FF2B5EF4-FFF2-40B4-BE49-F238E27FC236}">
                <a16:creationId xmlns:a16="http://schemas.microsoft.com/office/drawing/2014/main" id="{8FF41F04-C400-19B8-5DF6-804FC416D533}"/>
              </a:ext>
            </a:extLst>
          </p:cNvPr>
          <p:cNvSpPr/>
          <p:nvPr/>
        </p:nvSpPr>
        <p:spPr>
          <a:xfrm>
            <a:off x="6208612" y="5541690"/>
            <a:ext cx="563225" cy="849124"/>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1267469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039C804-878A-1463-A56B-0E100B5AB95D}"/>
              </a:ext>
            </a:extLst>
          </p:cNvPr>
          <p:cNvSpPr>
            <a:spLocks noGrp="1"/>
          </p:cNvSpPr>
          <p:nvPr>
            <p:ph type="body" sz="quarter" idx="10"/>
          </p:nvPr>
        </p:nvSpPr>
        <p:spPr/>
        <p:txBody>
          <a:bodyPr/>
          <a:lstStyle/>
          <a:p>
            <a:r>
              <a:rPr kumimoji="1" lang="ja-JP" altLang="en-US"/>
              <a:t>公開鍵認証</a:t>
            </a:r>
          </a:p>
        </p:txBody>
      </p:sp>
      <p:grpSp>
        <p:nvGrpSpPr>
          <p:cNvPr id="3" name="グループ化 2">
            <a:extLst>
              <a:ext uri="{FF2B5EF4-FFF2-40B4-BE49-F238E27FC236}">
                <a16:creationId xmlns:a16="http://schemas.microsoft.com/office/drawing/2014/main" id="{3677DB88-C539-68EE-BB6B-B6E0EB1AC65E}"/>
              </a:ext>
            </a:extLst>
          </p:cNvPr>
          <p:cNvGrpSpPr/>
          <p:nvPr/>
        </p:nvGrpSpPr>
        <p:grpSpPr>
          <a:xfrm>
            <a:off x="4837215" y="2658374"/>
            <a:ext cx="752361" cy="1008112"/>
            <a:chOff x="3963655" y="1196752"/>
            <a:chExt cx="752361" cy="1008112"/>
          </a:xfrm>
        </p:grpSpPr>
        <p:sp>
          <p:nvSpPr>
            <p:cNvPr id="4" name="正方形/長方形 3">
              <a:extLst>
                <a:ext uri="{FF2B5EF4-FFF2-40B4-BE49-F238E27FC236}">
                  <a16:creationId xmlns:a16="http://schemas.microsoft.com/office/drawing/2014/main" id="{D88526FC-F11D-7983-4502-C59CAF6B9CD3}"/>
                </a:ext>
              </a:extLst>
            </p:cNvPr>
            <p:cNvSpPr/>
            <p:nvPr/>
          </p:nvSpPr>
          <p:spPr>
            <a:xfrm>
              <a:off x="4211960" y="1196752"/>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三角形 4">
              <a:extLst>
                <a:ext uri="{FF2B5EF4-FFF2-40B4-BE49-F238E27FC236}">
                  <a16:creationId xmlns:a16="http://schemas.microsoft.com/office/drawing/2014/main" id="{0CDE1E9B-BC3E-74B9-4FF4-F47D256E0A5E}"/>
                </a:ext>
              </a:extLst>
            </p:cNvPr>
            <p:cNvSpPr/>
            <p:nvPr/>
          </p:nvSpPr>
          <p:spPr>
            <a:xfrm rot="5400000">
              <a:off x="3923927" y="1452505"/>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6DD5208A-9E51-9A38-E6A1-4474E1762B87}"/>
              </a:ext>
            </a:extLst>
          </p:cNvPr>
          <p:cNvGrpSpPr/>
          <p:nvPr/>
        </p:nvGrpSpPr>
        <p:grpSpPr>
          <a:xfrm>
            <a:off x="1931792" y="1654579"/>
            <a:ext cx="756083" cy="1008112"/>
            <a:chOff x="971600" y="980729"/>
            <a:chExt cx="756083" cy="1008112"/>
          </a:xfrm>
        </p:grpSpPr>
        <p:sp>
          <p:nvSpPr>
            <p:cNvPr id="7" name="正方形/長方形 6">
              <a:extLst>
                <a:ext uri="{FF2B5EF4-FFF2-40B4-BE49-F238E27FC236}">
                  <a16:creationId xmlns:a16="http://schemas.microsoft.com/office/drawing/2014/main" id="{E1618E63-D1B4-EBF5-6C1B-E044D22B00E7}"/>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三角形 7">
              <a:extLst>
                <a:ext uri="{FF2B5EF4-FFF2-40B4-BE49-F238E27FC236}">
                  <a16:creationId xmlns:a16="http://schemas.microsoft.com/office/drawing/2014/main" id="{5C77DEE1-DB8B-0AD9-1427-3A93A78A3B8E}"/>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9" name="Picture 4" descr="笑う男性のイラスト（段階2）">
            <a:extLst>
              <a:ext uri="{FF2B5EF4-FFF2-40B4-BE49-F238E27FC236}">
                <a16:creationId xmlns:a16="http://schemas.microsoft.com/office/drawing/2014/main" id="{37573601-123A-A452-C9B7-E60B690843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3721" y="1661653"/>
            <a:ext cx="672081" cy="903335"/>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グループ化 17">
            <a:extLst>
              <a:ext uri="{FF2B5EF4-FFF2-40B4-BE49-F238E27FC236}">
                <a16:creationId xmlns:a16="http://schemas.microsoft.com/office/drawing/2014/main" id="{2C0E595A-9B30-D230-8680-AD41D0806DA9}"/>
              </a:ext>
            </a:extLst>
          </p:cNvPr>
          <p:cNvGrpSpPr/>
          <p:nvPr/>
        </p:nvGrpSpPr>
        <p:grpSpPr>
          <a:xfrm>
            <a:off x="6558355" y="2439414"/>
            <a:ext cx="1422917" cy="1347882"/>
            <a:chOff x="6140761" y="2760383"/>
            <a:chExt cx="2118829" cy="2007096"/>
          </a:xfrm>
        </p:grpSpPr>
        <p:pic>
          <p:nvPicPr>
            <p:cNvPr id="19" name="図 18">
              <a:extLst>
                <a:ext uri="{FF2B5EF4-FFF2-40B4-BE49-F238E27FC236}">
                  <a16:creationId xmlns:a16="http://schemas.microsoft.com/office/drawing/2014/main" id="{C1093E8B-5B39-D14B-36B8-6AA46D4C80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817" y="3624479"/>
              <a:ext cx="1143000" cy="1143000"/>
            </a:xfrm>
            <a:prstGeom prst="rect">
              <a:avLst/>
            </a:prstGeom>
          </p:spPr>
        </p:pic>
        <p:pic>
          <p:nvPicPr>
            <p:cNvPr id="20" name="図 19">
              <a:extLst>
                <a:ext uri="{FF2B5EF4-FFF2-40B4-BE49-F238E27FC236}">
                  <a16:creationId xmlns:a16="http://schemas.microsoft.com/office/drawing/2014/main" id="{AE3ED239-317C-42C5-5350-BA8B99A5D9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0761" y="2760383"/>
              <a:ext cx="2118829" cy="868720"/>
            </a:xfrm>
            <a:prstGeom prst="rect">
              <a:avLst/>
            </a:prstGeom>
          </p:spPr>
        </p:pic>
      </p:grpSp>
      <p:sp>
        <p:nvSpPr>
          <p:cNvPr id="21" name="角丸四角形 20">
            <a:extLst>
              <a:ext uri="{FF2B5EF4-FFF2-40B4-BE49-F238E27FC236}">
                <a16:creationId xmlns:a16="http://schemas.microsoft.com/office/drawing/2014/main" id="{4A312799-68BB-5F10-1DAB-69FCFA47FF43}"/>
              </a:ext>
            </a:extLst>
          </p:cNvPr>
          <p:cNvSpPr/>
          <p:nvPr/>
        </p:nvSpPr>
        <p:spPr>
          <a:xfrm>
            <a:off x="4943563" y="2403617"/>
            <a:ext cx="1505451" cy="1499724"/>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右矢印 21">
            <a:extLst>
              <a:ext uri="{FF2B5EF4-FFF2-40B4-BE49-F238E27FC236}">
                <a16:creationId xmlns:a16="http://schemas.microsoft.com/office/drawing/2014/main" id="{9071E315-B662-4E12-4DB4-95958B76E258}"/>
              </a:ext>
            </a:extLst>
          </p:cNvPr>
          <p:cNvSpPr/>
          <p:nvPr/>
        </p:nvSpPr>
        <p:spPr>
          <a:xfrm rot="1697823">
            <a:off x="3201080" y="2501187"/>
            <a:ext cx="1348574" cy="47415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ローチャート: 磁気ディスク 22">
            <a:extLst>
              <a:ext uri="{FF2B5EF4-FFF2-40B4-BE49-F238E27FC236}">
                <a16:creationId xmlns:a16="http://schemas.microsoft.com/office/drawing/2014/main" id="{909E81EB-92E2-F078-411E-8848DF02F59C}"/>
              </a:ext>
            </a:extLst>
          </p:cNvPr>
          <p:cNvSpPr/>
          <p:nvPr/>
        </p:nvSpPr>
        <p:spPr>
          <a:xfrm>
            <a:off x="5731533" y="2728917"/>
            <a:ext cx="563225" cy="849124"/>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solidFill>
                <a:schemeClr val="tx1"/>
              </a:solidFill>
              <a:latin typeface="Consolas" panose="020B0609020204030204" pitchFamily="49" charset="0"/>
            </a:endParaRPr>
          </a:p>
        </p:txBody>
      </p:sp>
      <p:sp>
        <p:nvSpPr>
          <p:cNvPr id="25" name="正方形/長方形 24">
            <a:extLst>
              <a:ext uri="{FF2B5EF4-FFF2-40B4-BE49-F238E27FC236}">
                <a16:creationId xmlns:a16="http://schemas.microsoft.com/office/drawing/2014/main" id="{1521407D-CBE0-3875-7B37-7A311FFD81E5}"/>
              </a:ext>
            </a:extLst>
          </p:cNvPr>
          <p:cNvSpPr/>
          <p:nvPr/>
        </p:nvSpPr>
        <p:spPr>
          <a:xfrm>
            <a:off x="1963442" y="4271620"/>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1AD04486-FA87-35E6-358B-54664EBAE89E}"/>
              </a:ext>
            </a:extLst>
          </p:cNvPr>
          <p:cNvSpPr/>
          <p:nvPr/>
        </p:nvSpPr>
        <p:spPr>
          <a:xfrm>
            <a:off x="2254436" y="4563403"/>
            <a:ext cx="425963" cy="425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8" name="Picture 2" descr="ハッカーのイラスト（笑顔）">
            <a:extLst>
              <a:ext uri="{FF2B5EF4-FFF2-40B4-BE49-F238E27FC236}">
                <a16:creationId xmlns:a16="http://schemas.microsoft.com/office/drawing/2014/main" id="{C3553E6A-272F-BC48-3F79-BB1FDA60E86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87967" y="4271620"/>
            <a:ext cx="766165" cy="1008112"/>
          </a:xfrm>
          <a:prstGeom prst="rect">
            <a:avLst/>
          </a:prstGeom>
          <a:noFill/>
          <a:extLst>
            <a:ext uri="{909E8E84-426E-40DD-AFC4-6F175D3DCCD1}">
              <a14:hiddenFill xmlns:a14="http://schemas.microsoft.com/office/drawing/2010/main">
                <a:solidFill>
                  <a:srgbClr val="FFFFFF"/>
                </a:solidFill>
              </a14:hiddenFill>
            </a:ext>
          </a:extLst>
        </p:spPr>
      </p:pic>
      <p:sp>
        <p:nvSpPr>
          <p:cNvPr id="29" name="右矢印 28">
            <a:extLst>
              <a:ext uri="{FF2B5EF4-FFF2-40B4-BE49-F238E27FC236}">
                <a16:creationId xmlns:a16="http://schemas.microsoft.com/office/drawing/2014/main" id="{8FF5D13A-8F42-AD20-3EC3-9A448336C768}"/>
              </a:ext>
            </a:extLst>
          </p:cNvPr>
          <p:cNvSpPr/>
          <p:nvPr/>
        </p:nvSpPr>
        <p:spPr>
          <a:xfrm rot="19577691">
            <a:off x="3162609" y="3912434"/>
            <a:ext cx="1348574" cy="474151"/>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十字形 29">
            <a:extLst>
              <a:ext uri="{FF2B5EF4-FFF2-40B4-BE49-F238E27FC236}">
                <a16:creationId xmlns:a16="http://schemas.microsoft.com/office/drawing/2014/main" id="{CB2E50C1-B6ED-411F-CEC5-E465707AE3E2}"/>
              </a:ext>
            </a:extLst>
          </p:cNvPr>
          <p:cNvSpPr/>
          <p:nvPr/>
        </p:nvSpPr>
        <p:spPr>
          <a:xfrm rot="2700000">
            <a:off x="3625870" y="4449074"/>
            <a:ext cx="543673" cy="543673"/>
          </a:xfrm>
          <a:prstGeom prst="plus">
            <a:avLst>
              <a:gd name="adj" fmla="val 45153"/>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ドーナツ 30">
            <a:extLst>
              <a:ext uri="{FF2B5EF4-FFF2-40B4-BE49-F238E27FC236}">
                <a16:creationId xmlns:a16="http://schemas.microsoft.com/office/drawing/2014/main" id="{3E08EFEA-762F-ED9C-D7B0-84DF9569AFDF}"/>
              </a:ext>
            </a:extLst>
          </p:cNvPr>
          <p:cNvSpPr/>
          <p:nvPr/>
        </p:nvSpPr>
        <p:spPr>
          <a:xfrm>
            <a:off x="3731833" y="1938130"/>
            <a:ext cx="502106" cy="502106"/>
          </a:xfrm>
          <a:prstGeom prst="donut">
            <a:avLst>
              <a:gd name="adj" fmla="val 1120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2" name="テキスト ボックス 31">
            <a:extLst>
              <a:ext uri="{FF2B5EF4-FFF2-40B4-BE49-F238E27FC236}">
                <a16:creationId xmlns:a16="http://schemas.microsoft.com/office/drawing/2014/main" id="{C644E8AF-F4FE-9DD9-56B6-0DE010F05A14}"/>
              </a:ext>
            </a:extLst>
          </p:cNvPr>
          <p:cNvSpPr txBox="1"/>
          <p:nvPr/>
        </p:nvSpPr>
        <p:spPr>
          <a:xfrm>
            <a:off x="333375" y="5491438"/>
            <a:ext cx="8392041" cy="707886"/>
          </a:xfrm>
          <a:prstGeom prst="rect">
            <a:avLst/>
          </a:prstGeom>
          <a:noFill/>
        </p:spPr>
        <p:txBody>
          <a:bodyPr wrap="none" rtlCol="0">
            <a:spAutoFit/>
          </a:bodyPr>
          <a:lstStyle/>
          <a:p>
            <a:r>
              <a:rPr kumimoji="1" lang="ja-JP" altLang="en-US" sz="2000"/>
              <a:t>登録済みの公開鍵に対応する秘密鍵を所持する人だけがアクセスできる</a:t>
            </a:r>
            <a:endParaRPr kumimoji="1" lang="en-US" altLang="ja-JP" sz="2000" dirty="0"/>
          </a:p>
          <a:p>
            <a:r>
              <a:rPr lang="ja-JP" altLang="en-US" sz="2000"/>
              <a:t>→</a:t>
            </a:r>
            <a:r>
              <a:rPr lang="en-US" altLang="ja-JP" sz="2000" dirty="0"/>
              <a:t> </a:t>
            </a:r>
            <a:r>
              <a:rPr lang="ja-JP" altLang="en-US" sz="2000"/>
              <a:t>所持認証</a:t>
            </a:r>
            <a:endParaRPr kumimoji="1" lang="ja-JP" altLang="en-US" sz="2000"/>
          </a:p>
        </p:txBody>
      </p:sp>
    </p:spTree>
    <p:extLst>
      <p:ext uri="{BB962C8B-B14F-4D97-AF65-F5344CB8AC3E}">
        <p14:creationId xmlns:p14="http://schemas.microsoft.com/office/powerpoint/2010/main" val="4283025267"/>
      </p:ext>
    </p:extLst>
  </p:cSld>
  <p:clrMapOvr>
    <a:masterClrMapping/>
  </p:clrMapOvr>
</p:sld>
</file>

<file path=ppt/theme/theme1.xml><?xml version="1.0" encoding="utf-8"?>
<a:theme xmlns:a="http://schemas.openxmlformats.org/drawingml/2006/main" name="パーセル">
  <a:themeElements>
    <a:clrScheme name="ユーザー定義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日常使う用">
      <a:majorFont>
        <a:latin typeface="Arial"/>
        <a:ea typeface="HGｺﾞｼｯｸE"/>
        <a:cs typeface=""/>
      </a:majorFont>
      <a:minorFont>
        <a:latin typeface="Arial"/>
        <a:ea typeface="HGｺﾞｼｯｸE"/>
        <a:cs typeface=""/>
      </a:minorFont>
    </a:fontScheme>
    <a:fmtScheme name="パーセル">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spDef>
      <a:spPr>
        <a:solidFill>
          <a:srgbClr val="FF0000"/>
        </a:solidFill>
        <a:ln>
          <a:solidFill>
            <a:schemeClr val="tx1"/>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{11DA09EC-ABC8-2D40-8DBB-00E840906C4E}tf10001120</Template>
  <TotalTime>13368</TotalTime>
  <Words>2182</Words>
  <Application>Microsoft Macintosh PowerPoint</Application>
  <PresentationFormat>画面に合わせる (4:3)</PresentationFormat>
  <Paragraphs>370</Paragraphs>
  <Slides>57</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57</vt:i4>
      </vt:variant>
    </vt:vector>
  </HeadingPairs>
  <TitlesOfParts>
    <vt:vector size="64" baseType="lpstr">
      <vt:lpstr>Google Sans</vt:lpstr>
      <vt:lpstr>游ゴシック</vt:lpstr>
      <vt:lpstr>Arial</vt:lpstr>
      <vt:lpstr>Consolas</vt:lpstr>
      <vt:lpstr>Lucida Console</vt:lpstr>
      <vt:lpstr>Wingdings</vt:lpstr>
      <vt:lpstr>パーセル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watanabe</dc:creator>
  <cp:lastModifiedBy>渡辺 宙志</cp:lastModifiedBy>
  <cp:revision>1761</cp:revision>
  <dcterms:created xsi:type="dcterms:W3CDTF">2019-01-02T05:23:01Z</dcterms:created>
  <dcterms:modified xsi:type="dcterms:W3CDTF">2025-11-03T10:26:03Z</dcterms:modified>
</cp:coreProperties>
</file>